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1pPr>
    <a:lvl2pPr marL="0" marR="0" indent="3429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2pPr>
    <a:lvl3pPr marL="0" marR="0" indent="6858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3pPr>
    <a:lvl4pPr marL="0" marR="0" indent="10287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4pPr>
    <a:lvl5pPr marL="0" marR="0" indent="13716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5pPr>
    <a:lvl6pPr marL="0" marR="0" indent="17145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6pPr>
    <a:lvl7pPr marL="0" marR="0" indent="20574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7pPr>
    <a:lvl8pPr marL="0" marR="0" indent="24003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8pPr>
    <a:lvl9pPr marL="0" marR="0" indent="2743200" algn="ctr" defTabSz="444500" rtl="0" fontAlgn="auto" latinLnBrk="0" hangingPunct="0">
      <a:lnSpc>
        <a:spcPct val="90000"/>
      </a:lnSpc>
      <a:spcBef>
        <a:spcPts val="400"/>
      </a:spcBef>
      <a:spcAft>
        <a:spcPts val="0"/>
      </a:spcAft>
      <a:buClrTx/>
      <a:buSzTx/>
      <a:buFontTx/>
      <a:buNone/>
      <a:tabLst/>
      <a:defRPr b="1" baseline="0" cap="all" i="0" spc="-9" strike="noStrike" sz="1000" u="none" kumimoji="0" normalizeH="0">
        <a:ln>
          <a:noFill/>
        </a:ln>
        <a:solidFill>
          <a:srgbClr val="FFFFFF"/>
        </a:solidFill>
        <a:effectLst/>
        <a:uFillTx/>
        <a:latin typeface="Abadi"/>
        <a:ea typeface="Abadi"/>
        <a:cs typeface="Abadi"/>
        <a:sym typeface="Abad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 b="def" i="def"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 b="def" i="def"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 b="def" i="def"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he Hand Bold"/>
          <a:ea typeface="The Hand Bold"/>
          <a:cs typeface="The Hand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he Hand Bold"/>
          <a:ea typeface="The Hand Bold"/>
          <a:cs typeface="The Hand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n-lt"/>
        <a:ea typeface="+mn-ea"/>
        <a:cs typeface="+mn-cs"/>
        <a:sym typeface="Calibri"/>
      </a:defRPr>
    </a:lvl1pPr>
    <a:lvl2pPr indent="228600" defTabSz="685800" latinLnBrk="0">
      <a:defRPr sz="900">
        <a:latin typeface="+mn-lt"/>
        <a:ea typeface="+mn-ea"/>
        <a:cs typeface="+mn-cs"/>
        <a:sym typeface="Calibri"/>
      </a:defRPr>
    </a:lvl2pPr>
    <a:lvl3pPr indent="457200" defTabSz="685800" latinLnBrk="0">
      <a:defRPr sz="900">
        <a:latin typeface="+mn-lt"/>
        <a:ea typeface="+mn-ea"/>
        <a:cs typeface="+mn-cs"/>
        <a:sym typeface="Calibri"/>
      </a:defRPr>
    </a:lvl3pPr>
    <a:lvl4pPr indent="685800" defTabSz="685800" latinLnBrk="0">
      <a:defRPr sz="900">
        <a:latin typeface="+mn-lt"/>
        <a:ea typeface="+mn-ea"/>
        <a:cs typeface="+mn-cs"/>
        <a:sym typeface="Calibri"/>
      </a:defRPr>
    </a:lvl4pPr>
    <a:lvl5pPr indent="914400" defTabSz="685800" latinLnBrk="0">
      <a:defRPr sz="900">
        <a:latin typeface="+mn-lt"/>
        <a:ea typeface="+mn-ea"/>
        <a:cs typeface="+mn-cs"/>
        <a:sym typeface="Calibri"/>
      </a:defRPr>
    </a:lvl5pPr>
    <a:lvl6pPr indent="1143000" defTabSz="685800" latinLnBrk="0">
      <a:defRPr sz="900">
        <a:latin typeface="+mn-lt"/>
        <a:ea typeface="+mn-ea"/>
        <a:cs typeface="+mn-cs"/>
        <a:sym typeface="Calibri"/>
      </a:defRPr>
    </a:lvl6pPr>
    <a:lvl7pPr indent="1371600" defTabSz="685800" latinLnBrk="0">
      <a:defRPr sz="900">
        <a:latin typeface="+mn-lt"/>
        <a:ea typeface="+mn-ea"/>
        <a:cs typeface="+mn-cs"/>
        <a:sym typeface="Calibri"/>
      </a:defRPr>
    </a:lvl7pPr>
    <a:lvl8pPr indent="1600200" defTabSz="685800" latinLnBrk="0">
      <a:defRPr sz="900">
        <a:latin typeface="+mn-lt"/>
        <a:ea typeface="+mn-ea"/>
        <a:cs typeface="+mn-cs"/>
        <a:sym typeface="Calibri"/>
      </a:defRPr>
    </a:lvl8pPr>
    <a:lvl9pPr indent="1828800" defTabSz="685800" latinLnBrk="0">
      <a:defRPr sz="9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Rectangle 6"/>
          <p:cNvGrpSpPr/>
          <p:nvPr/>
        </p:nvGrpSpPr>
        <p:grpSpPr>
          <a:xfrm>
            <a:off x="628040" y="3535494"/>
            <a:ext cx="3183822" cy="46152"/>
            <a:chOff x="0" y="0"/>
            <a:chExt cx="3183820" cy="46150"/>
          </a:xfrm>
        </p:grpSpPr>
        <p:sp>
          <p:nvSpPr>
            <p:cNvPr id="13" name="Forma"/>
            <p:cNvSpPr/>
            <p:nvPr/>
          </p:nvSpPr>
          <p:spPr>
            <a:xfrm>
              <a:off x="610" y="1203"/>
              <a:ext cx="3183211" cy="4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fill="norm" stroke="1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14" name="Forma"/>
            <p:cNvSpPr/>
            <p:nvPr/>
          </p:nvSpPr>
          <p:spPr>
            <a:xfrm>
              <a:off x="-1" y="0"/>
              <a:ext cx="3183304" cy="4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fill="norm" stroke="1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</p:grpSp>
      <p:sp>
        <p:nvSpPr>
          <p:cNvPr id="16" name="Titolo Testo"/>
          <p:cNvSpPr txBox="1"/>
          <p:nvPr>
            <p:ph type="title"/>
          </p:nvPr>
        </p:nvSpPr>
        <p:spPr>
          <a:xfrm>
            <a:off x="630936" y="336041"/>
            <a:ext cx="7886701" cy="305181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sz="72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" name="Corpo livello uno…"/>
          <p:cNvSpPr txBox="1"/>
          <p:nvPr>
            <p:ph type="body" sz="quarter" idx="1"/>
          </p:nvPr>
        </p:nvSpPr>
        <p:spPr>
          <a:xfrm>
            <a:off x="630936" y="3737609"/>
            <a:ext cx="7886701" cy="8435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indent="342900">
              <a:buSzTx/>
              <a:buFontTx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indent="685800">
              <a:buSzTx/>
              <a:buFontTx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indent="1028700">
              <a:buSzTx/>
              <a:buFontTx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indent="1371600">
              <a:buSzTx/>
              <a:buFontTx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olo Testo"/>
          <p:cNvSpPr txBox="1"/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b="0" sz="45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8" name="Corpo livello uno…"/>
          <p:cNvSpPr txBox="1"/>
          <p:nvPr>
            <p:ph type="body" sz="quarter" idx="1"/>
          </p:nvPr>
        </p:nvSpPr>
        <p:spPr>
          <a:xfrm>
            <a:off x="1143000" y="2701527"/>
            <a:ext cx="6858000" cy="12418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SzTx/>
              <a:buFontTx/>
              <a:buNone/>
              <a:defRPr sz="18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indent="342900" algn="ctr">
              <a:lnSpc>
                <a:spcPct val="90000"/>
              </a:lnSpc>
              <a:buSzTx/>
              <a:buFontTx/>
              <a:buNone/>
              <a:defRPr sz="18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indent="685800" algn="ctr">
              <a:lnSpc>
                <a:spcPct val="90000"/>
              </a:lnSpc>
              <a:buSzTx/>
              <a:buFontTx/>
              <a:buNone/>
              <a:defRPr sz="18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indent="1028700" algn="ctr">
              <a:lnSpc>
                <a:spcPct val="90000"/>
              </a:lnSpc>
              <a:buSzTx/>
              <a:buFontTx/>
              <a:buNone/>
              <a:defRPr sz="1800"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indent="1371600" algn="ctr">
              <a:lnSpc>
                <a:spcPct val="90000"/>
              </a:lnSpc>
              <a:buSzTx/>
              <a:buFontTx/>
              <a:buNone/>
              <a:defRPr sz="1800"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29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0" sz="33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0" name="Corpo livello uno…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4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olo Testo"/>
          <p:cNvSpPr txBox="1"/>
          <p:nvPr>
            <p:ph type="title"/>
          </p:nvPr>
        </p:nvSpPr>
        <p:spPr>
          <a:xfrm>
            <a:off x="623887" y="1282303"/>
            <a:ext cx="7886701" cy="2139554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50" name="Corpo livello uno…"/>
          <p:cNvSpPr txBox="1"/>
          <p:nvPr>
            <p:ph type="body" sz="quarter" idx="1"/>
          </p:nvPr>
        </p:nvSpPr>
        <p:spPr>
          <a:xfrm>
            <a:off x="623887" y="3442098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  <a:defRPr sz="18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indent="342900">
              <a:lnSpc>
                <a:spcPct val="90000"/>
              </a:lnSpc>
              <a:buSzTx/>
              <a:buFontTx/>
              <a:buNone/>
              <a:defRPr sz="18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indent="685800">
              <a:lnSpc>
                <a:spcPct val="90000"/>
              </a:lnSpc>
              <a:buSzTx/>
              <a:buFontTx/>
              <a:buNone/>
              <a:defRPr sz="18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indent="1028700">
              <a:lnSpc>
                <a:spcPct val="90000"/>
              </a:lnSpc>
              <a:buSzTx/>
              <a:buFontTx/>
              <a:buNone/>
              <a:defRPr sz="18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indent="1371600">
              <a:lnSpc>
                <a:spcPct val="90000"/>
              </a:lnSpc>
              <a:buSzTx/>
              <a:buFontTx/>
              <a:buNone/>
              <a:defRPr sz="18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1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0" sz="33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1" name="Corpo livello uno…"/>
          <p:cNvSpPr txBox="1"/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>
              <a:lnSpc>
                <a:spcPct val="90000"/>
              </a:lnSpc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2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olo Testo"/>
          <p:cNvSpPr txBox="1"/>
          <p:nvPr>
            <p:ph type="title"/>
          </p:nvPr>
        </p:nvSpPr>
        <p:spPr>
          <a:xfrm>
            <a:off x="629841" y="273843"/>
            <a:ext cx="7886701" cy="99417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0" sz="33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2" name="Corpo livello uno…"/>
          <p:cNvSpPr txBox="1"/>
          <p:nvPr>
            <p:ph type="body" sz="quarter" idx="1"/>
          </p:nvPr>
        </p:nvSpPr>
        <p:spPr>
          <a:xfrm>
            <a:off x="629841" y="1260871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b="1" sz="18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indent="342900">
              <a:lnSpc>
                <a:spcPct val="90000"/>
              </a:lnSpc>
              <a:buSzTx/>
              <a:buFontTx/>
              <a:buNone/>
              <a:defRPr b="1" sz="18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indent="685800">
              <a:lnSpc>
                <a:spcPct val="90000"/>
              </a:lnSpc>
              <a:buSzTx/>
              <a:buFontTx/>
              <a:buNone/>
              <a:defRPr b="1" sz="18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indent="1028700">
              <a:lnSpc>
                <a:spcPct val="90000"/>
              </a:lnSpc>
              <a:buSzTx/>
              <a:buFontTx/>
              <a:buNone/>
              <a:defRPr b="1" sz="1800"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indent="1371600">
              <a:lnSpc>
                <a:spcPct val="90000"/>
              </a:lnSpc>
              <a:buSzTx/>
              <a:buFontTx/>
              <a:buNone/>
              <a:defRPr b="1" sz="1800"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Segnaposto testo 4"/>
          <p:cNvSpPr/>
          <p:nvPr>
            <p:ph type="body" sz="quarter" idx="13"/>
          </p:nvPr>
        </p:nvSpPr>
        <p:spPr>
          <a:xfrm>
            <a:off x="4629150" y="1260871"/>
            <a:ext cx="3887392" cy="61793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b="1" sz="1800">
                <a:latin typeface="Titillium Web"/>
                <a:ea typeface="Titillium Web"/>
                <a:cs typeface="Titillium Web"/>
                <a:sym typeface="Titillium Web"/>
              </a:defRPr>
            </a:pPr>
          </a:p>
        </p:txBody>
      </p:sp>
      <p:sp>
        <p:nvSpPr>
          <p:cNvPr id="174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0" sz="33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4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olo Testo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03" name="Corpo livello uno…"/>
          <p:cNvSpPr txBox="1"/>
          <p:nvPr>
            <p:ph type="body" sz="half" idx="1"/>
          </p:nvPr>
        </p:nvSpPr>
        <p:spPr>
          <a:xfrm>
            <a:off x="3887391" y="342900"/>
            <a:ext cx="4629151" cy="405288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538842" indent="-195942">
              <a:lnSpc>
                <a:spcPct val="90000"/>
              </a:lnSpc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indent="-228600">
              <a:lnSpc>
                <a:spcPct val="90000"/>
              </a:lnSpc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03019" indent="-274319">
              <a:lnSpc>
                <a:spcPct val="90000"/>
              </a:lnSpc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645920" indent="-274320">
              <a:lnSpc>
                <a:spcPct val="90000"/>
              </a:lnSpc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4" name="Segnaposto testo 3"/>
          <p:cNvSpPr/>
          <p:nvPr>
            <p:ph type="body" sz="quarter" idx="13"/>
          </p:nvPr>
        </p:nvSpPr>
        <p:spPr>
          <a:xfrm>
            <a:off x="629840" y="1543050"/>
            <a:ext cx="2949180" cy="285869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200">
                <a:latin typeface="Titillium Web"/>
                <a:ea typeface="Titillium Web"/>
                <a:cs typeface="Titillium Web"/>
                <a:sym typeface="Titillium Web"/>
              </a:defRPr>
            </a:pPr>
          </a:p>
        </p:txBody>
      </p:sp>
      <p:sp>
        <p:nvSpPr>
          <p:cNvPr id="205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olo Testo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15" name="Segnaposto immagine 2"/>
          <p:cNvSpPr/>
          <p:nvPr>
            <p:ph type="pic" sz="half" idx="13"/>
          </p:nvPr>
        </p:nvSpPr>
        <p:spPr>
          <a:xfrm>
            <a:off x="3887391" y="342900"/>
            <a:ext cx="4629151" cy="4052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6" name="Corpo livello uno…"/>
          <p:cNvSpPr txBox="1"/>
          <p:nvPr>
            <p:ph type="body" sz="quarter" idx="1"/>
          </p:nvPr>
        </p:nvSpPr>
        <p:spPr>
          <a:xfrm>
            <a:off x="629841" y="1543050"/>
            <a:ext cx="2949178" cy="28586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  <a:defRPr sz="12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indent="342900">
              <a:lnSpc>
                <a:spcPct val="90000"/>
              </a:lnSpc>
              <a:buSzTx/>
              <a:buFontTx/>
              <a:buNone/>
              <a:defRPr sz="12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indent="685800">
              <a:lnSpc>
                <a:spcPct val="90000"/>
              </a:lnSpc>
              <a:buSzTx/>
              <a:buFontTx/>
              <a:buNone/>
              <a:defRPr sz="12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indent="1028700">
              <a:lnSpc>
                <a:spcPct val="90000"/>
              </a:lnSpc>
              <a:buSzTx/>
              <a:buFontTx/>
              <a:buNone/>
              <a:defRPr sz="1200"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indent="1371600">
              <a:lnSpc>
                <a:spcPct val="90000"/>
              </a:lnSpc>
              <a:buSzTx/>
              <a:buFontTx/>
              <a:buNone/>
              <a:defRPr sz="1200"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7" name="Numero diapositiva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6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olo Testo"/>
          <p:cNvSpPr txBox="1"/>
          <p:nvPr>
            <p:ph type="title"/>
          </p:nvPr>
        </p:nvSpPr>
        <p:spPr>
          <a:xfrm>
            <a:off x="630936" y="336041"/>
            <a:ext cx="7886701" cy="3051812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sz="quarter" idx="1"/>
          </p:nvPr>
        </p:nvSpPr>
        <p:spPr>
          <a:xfrm>
            <a:off x="630936" y="3737609"/>
            <a:ext cx="7886701" cy="8435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indent="342900">
              <a:buSzTx/>
              <a:buFontTx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indent="685800">
              <a:buSzTx/>
              <a:buFontTx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indent="1028700">
              <a:buSzTx/>
              <a:buFontTx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indent="1371600">
              <a:buSzTx/>
              <a:buFontTx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grpSp>
        <p:nvGrpSpPr>
          <p:cNvPr id="40" name="Rectangle 6"/>
          <p:cNvGrpSpPr/>
          <p:nvPr/>
        </p:nvGrpSpPr>
        <p:grpSpPr>
          <a:xfrm>
            <a:off x="5300052" y="3535494"/>
            <a:ext cx="3183822" cy="46152"/>
            <a:chOff x="0" y="0"/>
            <a:chExt cx="3183820" cy="46150"/>
          </a:xfrm>
        </p:grpSpPr>
        <p:sp>
          <p:nvSpPr>
            <p:cNvPr id="38" name="Forma"/>
            <p:cNvSpPr/>
            <p:nvPr/>
          </p:nvSpPr>
          <p:spPr>
            <a:xfrm>
              <a:off x="610" y="1203"/>
              <a:ext cx="3183211" cy="4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fill="norm" stroke="1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39" name="Forma"/>
            <p:cNvSpPr/>
            <p:nvPr/>
          </p:nvSpPr>
          <p:spPr>
            <a:xfrm>
              <a:off x="-1" y="0"/>
              <a:ext cx="3183304" cy="4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fill="norm" stroke="1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</p:grp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Corpo livello uno…"/>
          <p:cNvSpPr txBox="1"/>
          <p:nvPr>
            <p:ph type="body" sz="half" idx="1"/>
          </p:nvPr>
        </p:nvSpPr>
        <p:spPr>
          <a:xfrm>
            <a:off x="628650" y="1447038"/>
            <a:ext cx="3886200" cy="3188971"/>
          </a:xfrm>
          <a:prstGeom prst="rect">
            <a:avLst/>
          </a:prstGeom>
        </p:spPr>
        <p:txBody>
          <a:bodyPr/>
          <a:lstStyle>
            <a:lvl1pPr marL="121443" indent="-121443">
              <a:lnSpc>
                <a:spcPct val="99000"/>
              </a:lnSpc>
              <a:spcBef>
                <a:spcPts val="0"/>
              </a:spcBef>
              <a:defRPr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lvl1pPr>
            <a:lvl2pPr marL="481692" indent="-138792">
              <a:lnSpc>
                <a:spcPct val="99000"/>
              </a:lnSpc>
              <a:spcBef>
                <a:spcPts val="0"/>
              </a:spcBef>
              <a:defRPr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lvl2pPr>
            <a:lvl3pPr marL="847725" indent="-161925">
              <a:lnSpc>
                <a:spcPct val="99000"/>
              </a:lnSpc>
              <a:spcBef>
                <a:spcPts val="0"/>
              </a:spcBef>
              <a:defRPr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lvl3pPr>
            <a:lvl4pPr marL="1223010" indent="-194310">
              <a:lnSpc>
                <a:spcPct val="99000"/>
              </a:lnSpc>
              <a:spcBef>
                <a:spcPts val="0"/>
              </a:spcBef>
              <a:defRPr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lvl4pPr>
            <a:lvl5pPr marL="1565910" indent="-194310">
              <a:lnSpc>
                <a:spcPct val="99000"/>
              </a:lnSpc>
              <a:spcBef>
                <a:spcPts val="0"/>
              </a:spcBef>
              <a:defRPr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itolo Testo"/>
          <p:cNvSpPr txBox="1"/>
          <p:nvPr>
            <p:ph type="title"/>
          </p:nvPr>
        </p:nvSpPr>
        <p:spPr>
          <a:xfrm>
            <a:off x="629841" y="273843"/>
            <a:ext cx="7886701" cy="99417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0" name="Corpo livello uno…"/>
          <p:cNvSpPr txBox="1"/>
          <p:nvPr>
            <p:ph type="body" sz="quarter" idx="1"/>
          </p:nvPr>
        </p:nvSpPr>
        <p:spPr>
          <a:xfrm>
            <a:off x="629841" y="1453896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000"/>
            </a:lvl1pPr>
            <a:lvl2pPr marL="0" indent="342900">
              <a:buSzTx/>
              <a:buFontTx/>
              <a:buNone/>
              <a:defRPr b="1" sz="2000"/>
            </a:lvl2pPr>
            <a:lvl3pPr marL="0" indent="685800">
              <a:buSzTx/>
              <a:buFontTx/>
              <a:buNone/>
              <a:defRPr b="1" sz="2000"/>
            </a:lvl3pPr>
            <a:lvl4pPr marL="0" indent="1028700">
              <a:buSzTx/>
              <a:buFontTx/>
              <a:buNone/>
              <a:defRPr b="1" sz="2000"/>
            </a:lvl4pPr>
            <a:lvl5pPr marL="0" indent="1371600">
              <a:buSzTx/>
              <a:buFontTx/>
              <a:buNone/>
              <a:defRPr b="1"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Text Placeholder 4"/>
          <p:cNvSpPr/>
          <p:nvPr>
            <p:ph type="body" sz="quarter" idx="13"/>
          </p:nvPr>
        </p:nvSpPr>
        <p:spPr>
          <a:xfrm>
            <a:off x="4629150" y="1453896"/>
            <a:ext cx="3887392" cy="61793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000"/>
            </a:pPr>
          </a:p>
        </p:txBody>
      </p:sp>
      <p:grpSp>
        <p:nvGrpSpPr>
          <p:cNvPr id="64" name="Rectangle 10"/>
          <p:cNvGrpSpPr/>
          <p:nvPr/>
        </p:nvGrpSpPr>
        <p:grpSpPr>
          <a:xfrm>
            <a:off x="628179" y="1267271"/>
            <a:ext cx="7887280" cy="45744"/>
            <a:chOff x="0" y="0"/>
            <a:chExt cx="7887279" cy="45743"/>
          </a:xfrm>
        </p:grpSpPr>
        <p:sp>
          <p:nvSpPr>
            <p:cNvPr id="62" name="Forma"/>
            <p:cNvSpPr/>
            <p:nvPr/>
          </p:nvSpPr>
          <p:spPr>
            <a:xfrm>
              <a:off x="0" y="109"/>
              <a:ext cx="7887279" cy="4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270" fill="norm" stroke="1" extrusionOk="0">
                  <a:moveTo>
                    <a:pt x="1" y="4713"/>
                  </a:moveTo>
                  <a:cubicBezTo>
                    <a:pt x="475" y="8082"/>
                    <a:pt x="684" y="9733"/>
                    <a:pt x="1135" y="4713"/>
                  </a:cubicBezTo>
                  <a:cubicBezTo>
                    <a:pt x="1586" y="-307"/>
                    <a:pt x="1566" y="1349"/>
                    <a:pt x="1837" y="4713"/>
                  </a:cubicBezTo>
                  <a:cubicBezTo>
                    <a:pt x="2108" y="8078"/>
                    <a:pt x="2962" y="1076"/>
                    <a:pt x="3619" y="4713"/>
                  </a:cubicBezTo>
                  <a:cubicBezTo>
                    <a:pt x="4276" y="8350"/>
                    <a:pt x="4338" y="6421"/>
                    <a:pt x="4753" y="4713"/>
                  </a:cubicBezTo>
                  <a:cubicBezTo>
                    <a:pt x="5167" y="3005"/>
                    <a:pt x="5636" y="526"/>
                    <a:pt x="5886" y="4713"/>
                  </a:cubicBezTo>
                  <a:cubicBezTo>
                    <a:pt x="6137" y="8901"/>
                    <a:pt x="6872" y="6640"/>
                    <a:pt x="7668" y="4713"/>
                  </a:cubicBezTo>
                  <a:cubicBezTo>
                    <a:pt x="8465" y="2787"/>
                    <a:pt x="8235" y="3972"/>
                    <a:pt x="8586" y="4713"/>
                  </a:cubicBezTo>
                  <a:cubicBezTo>
                    <a:pt x="8937" y="5455"/>
                    <a:pt x="9726" y="8824"/>
                    <a:pt x="10368" y="4713"/>
                  </a:cubicBezTo>
                  <a:cubicBezTo>
                    <a:pt x="11010" y="603"/>
                    <a:pt x="11630" y="542"/>
                    <a:pt x="12150" y="4713"/>
                  </a:cubicBezTo>
                  <a:cubicBezTo>
                    <a:pt x="12669" y="8885"/>
                    <a:pt x="12958" y="11836"/>
                    <a:pt x="13499" y="4713"/>
                  </a:cubicBezTo>
                  <a:cubicBezTo>
                    <a:pt x="14041" y="-2409"/>
                    <a:pt x="14599" y="2454"/>
                    <a:pt x="15281" y="4713"/>
                  </a:cubicBezTo>
                  <a:cubicBezTo>
                    <a:pt x="15964" y="6973"/>
                    <a:pt x="16111" y="2578"/>
                    <a:pt x="16415" y="4713"/>
                  </a:cubicBezTo>
                  <a:cubicBezTo>
                    <a:pt x="16719" y="6848"/>
                    <a:pt x="17027" y="-36"/>
                    <a:pt x="17549" y="4713"/>
                  </a:cubicBezTo>
                  <a:cubicBezTo>
                    <a:pt x="18071" y="9463"/>
                    <a:pt x="18474" y="11654"/>
                    <a:pt x="19115" y="4713"/>
                  </a:cubicBezTo>
                  <a:cubicBezTo>
                    <a:pt x="19756" y="-2227"/>
                    <a:pt x="20004" y="-880"/>
                    <a:pt x="20249" y="4713"/>
                  </a:cubicBezTo>
                  <a:cubicBezTo>
                    <a:pt x="20493" y="10307"/>
                    <a:pt x="21300" y="3758"/>
                    <a:pt x="21598" y="4713"/>
                  </a:cubicBezTo>
                  <a:cubicBezTo>
                    <a:pt x="21598" y="6074"/>
                    <a:pt x="21599" y="9260"/>
                    <a:pt x="21598" y="11151"/>
                  </a:cubicBezTo>
                  <a:cubicBezTo>
                    <a:pt x="21165" y="14642"/>
                    <a:pt x="20682" y="5496"/>
                    <a:pt x="20033" y="11151"/>
                  </a:cubicBezTo>
                  <a:cubicBezTo>
                    <a:pt x="19383" y="16806"/>
                    <a:pt x="19489" y="10311"/>
                    <a:pt x="19331" y="11151"/>
                  </a:cubicBezTo>
                  <a:cubicBezTo>
                    <a:pt x="19173" y="11991"/>
                    <a:pt x="18863" y="15064"/>
                    <a:pt x="18413" y="11151"/>
                  </a:cubicBezTo>
                  <a:cubicBezTo>
                    <a:pt x="17963" y="7238"/>
                    <a:pt x="17005" y="19191"/>
                    <a:pt x="16631" y="11151"/>
                  </a:cubicBezTo>
                  <a:cubicBezTo>
                    <a:pt x="16257" y="3111"/>
                    <a:pt x="15628" y="18690"/>
                    <a:pt x="15281" y="11151"/>
                  </a:cubicBezTo>
                  <a:cubicBezTo>
                    <a:pt x="14934" y="3612"/>
                    <a:pt x="14695" y="11056"/>
                    <a:pt x="14363" y="11151"/>
                  </a:cubicBezTo>
                  <a:cubicBezTo>
                    <a:pt x="14031" y="11246"/>
                    <a:pt x="13427" y="16722"/>
                    <a:pt x="13014" y="11151"/>
                  </a:cubicBezTo>
                  <a:cubicBezTo>
                    <a:pt x="12600" y="5579"/>
                    <a:pt x="12525" y="7311"/>
                    <a:pt x="12312" y="11151"/>
                  </a:cubicBezTo>
                  <a:cubicBezTo>
                    <a:pt x="12098" y="14991"/>
                    <a:pt x="11901" y="12715"/>
                    <a:pt x="11610" y="11151"/>
                  </a:cubicBezTo>
                  <a:cubicBezTo>
                    <a:pt x="11319" y="9587"/>
                    <a:pt x="10616" y="3857"/>
                    <a:pt x="10260" y="11151"/>
                  </a:cubicBezTo>
                  <a:cubicBezTo>
                    <a:pt x="9904" y="18445"/>
                    <a:pt x="9560" y="9726"/>
                    <a:pt x="9342" y="11151"/>
                  </a:cubicBezTo>
                  <a:cubicBezTo>
                    <a:pt x="9124" y="12575"/>
                    <a:pt x="8532" y="12463"/>
                    <a:pt x="7776" y="11151"/>
                  </a:cubicBezTo>
                  <a:cubicBezTo>
                    <a:pt x="7021" y="9839"/>
                    <a:pt x="7282" y="11716"/>
                    <a:pt x="6858" y="11151"/>
                  </a:cubicBezTo>
                  <a:cubicBezTo>
                    <a:pt x="6435" y="10586"/>
                    <a:pt x="5715" y="15496"/>
                    <a:pt x="5293" y="11151"/>
                  </a:cubicBezTo>
                  <a:cubicBezTo>
                    <a:pt x="4870" y="6806"/>
                    <a:pt x="4822" y="8029"/>
                    <a:pt x="4591" y="11151"/>
                  </a:cubicBezTo>
                  <a:cubicBezTo>
                    <a:pt x="4359" y="14273"/>
                    <a:pt x="3669" y="16231"/>
                    <a:pt x="3025" y="11151"/>
                  </a:cubicBezTo>
                  <a:cubicBezTo>
                    <a:pt x="2381" y="6070"/>
                    <a:pt x="2474" y="13616"/>
                    <a:pt x="2107" y="11151"/>
                  </a:cubicBezTo>
                  <a:cubicBezTo>
                    <a:pt x="1740" y="8686"/>
                    <a:pt x="1740" y="8936"/>
                    <a:pt x="1405" y="11151"/>
                  </a:cubicBezTo>
                  <a:cubicBezTo>
                    <a:pt x="1070" y="13365"/>
                    <a:pt x="660" y="15667"/>
                    <a:pt x="1" y="11151"/>
                  </a:cubicBezTo>
                  <a:cubicBezTo>
                    <a:pt x="0" y="9374"/>
                    <a:pt x="-1" y="7406"/>
                    <a:pt x="1" y="47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Forma"/>
            <p:cNvSpPr/>
            <p:nvPr/>
          </p:nvSpPr>
          <p:spPr>
            <a:xfrm>
              <a:off x="469" y="-1"/>
              <a:ext cx="7886769" cy="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169" fill="norm" stroke="1" extrusionOk="0">
                  <a:moveTo>
                    <a:pt x="0" y="5032"/>
                  </a:moveTo>
                  <a:cubicBezTo>
                    <a:pt x="246" y="1465"/>
                    <a:pt x="520" y="3146"/>
                    <a:pt x="918" y="5032"/>
                  </a:cubicBezTo>
                  <a:cubicBezTo>
                    <a:pt x="1316" y="6918"/>
                    <a:pt x="1728" y="3275"/>
                    <a:pt x="2268" y="5032"/>
                  </a:cubicBezTo>
                  <a:cubicBezTo>
                    <a:pt x="2808" y="6790"/>
                    <a:pt x="3072" y="5344"/>
                    <a:pt x="3834" y="5032"/>
                  </a:cubicBezTo>
                  <a:cubicBezTo>
                    <a:pt x="4596" y="4720"/>
                    <a:pt x="4198" y="8018"/>
                    <a:pt x="4536" y="5032"/>
                  </a:cubicBezTo>
                  <a:cubicBezTo>
                    <a:pt x="4874" y="2047"/>
                    <a:pt x="4970" y="7491"/>
                    <a:pt x="5238" y="5032"/>
                  </a:cubicBezTo>
                  <a:cubicBezTo>
                    <a:pt x="5506" y="2573"/>
                    <a:pt x="6364" y="5984"/>
                    <a:pt x="7020" y="5032"/>
                  </a:cubicBezTo>
                  <a:cubicBezTo>
                    <a:pt x="7676" y="4081"/>
                    <a:pt x="8044" y="3482"/>
                    <a:pt x="8370" y="5032"/>
                  </a:cubicBezTo>
                  <a:cubicBezTo>
                    <a:pt x="8696" y="6583"/>
                    <a:pt x="8790" y="6440"/>
                    <a:pt x="9072" y="5032"/>
                  </a:cubicBezTo>
                  <a:cubicBezTo>
                    <a:pt x="9354" y="3624"/>
                    <a:pt x="10097" y="11504"/>
                    <a:pt x="10422" y="5032"/>
                  </a:cubicBezTo>
                  <a:cubicBezTo>
                    <a:pt x="10746" y="-1440"/>
                    <a:pt x="11528" y="13048"/>
                    <a:pt x="12204" y="5032"/>
                  </a:cubicBezTo>
                  <a:cubicBezTo>
                    <a:pt x="12880" y="-2984"/>
                    <a:pt x="12968" y="5794"/>
                    <a:pt x="13338" y="5032"/>
                  </a:cubicBezTo>
                  <a:cubicBezTo>
                    <a:pt x="13707" y="4270"/>
                    <a:pt x="14178" y="-214"/>
                    <a:pt x="14472" y="5032"/>
                  </a:cubicBezTo>
                  <a:cubicBezTo>
                    <a:pt x="14765" y="10279"/>
                    <a:pt x="15361" y="9356"/>
                    <a:pt x="15822" y="5032"/>
                  </a:cubicBezTo>
                  <a:cubicBezTo>
                    <a:pt x="16283" y="708"/>
                    <a:pt x="17040" y="-3708"/>
                    <a:pt x="17388" y="5032"/>
                  </a:cubicBezTo>
                  <a:cubicBezTo>
                    <a:pt x="17736" y="13773"/>
                    <a:pt x="18338" y="6053"/>
                    <a:pt x="18954" y="5032"/>
                  </a:cubicBezTo>
                  <a:cubicBezTo>
                    <a:pt x="19569" y="4012"/>
                    <a:pt x="20757" y="671"/>
                    <a:pt x="21600" y="5032"/>
                  </a:cubicBezTo>
                  <a:cubicBezTo>
                    <a:pt x="21600" y="8097"/>
                    <a:pt x="21600" y="8673"/>
                    <a:pt x="21600" y="11855"/>
                  </a:cubicBezTo>
                  <a:cubicBezTo>
                    <a:pt x="21246" y="8833"/>
                    <a:pt x="21000" y="12756"/>
                    <a:pt x="20682" y="11855"/>
                  </a:cubicBezTo>
                  <a:cubicBezTo>
                    <a:pt x="20363" y="10953"/>
                    <a:pt x="19539" y="6052"/>
                    <a:pt x="18900" y="11855"/>
                  </a:cubicBezTo>
                  <a:cubicBezTo>
                    <a:pt x="18260" y="17657"/>
                    <a:pt x="18212" y="5818"/>
                    <a:pt x="17550" y="11855"/>
                  </a:cubicBezTo>
                  <a:cubicBezTo>
                    <a:pt x="16888" y="17892"/>
                    <a:pt x="17025" y="14306"/>
                    <a:pt x="16848" y="11855"/>
                  </a:cubicBezTo>
                  <a:cubicBezTo>
                    <a:pt x="16671" y="9404"/>
                    <a:pt x="16016" y="6682"/>
                    <a:pt x="15498" y="11855"/>
                  </a:cubicBezTo>
                  <a:cubicBezTo>
                    <a:pt x="14980" y="17028"/>
                    <a:pt x="14600" y="15420"/>
                    <a:pt x="14364" y="11855"/>
                  </a:cubicBezTo>
                  <a:cubicBezTo>
                    <a:pt x="14127" y="8290"/>
                    <a:pt x="13698" y="7009"/>
                    <a:pt x="13230" y="11855"/>
                  </a:cubicBezTo>
                  <a:cubicBezTo>
                    <a:pt x="12761" y="16701"/>
                    <a:pt x="12381" y="13793"/>
                    <a:pt x="12096" y="11855"/>
                  </a:cubicBezTo>
                  <a:cubicBezTo>
                    <a:pt x="11811" y="9917"/>
                    <a:pt x="11450" y="15883"/>
                    <a:pt x="10962" y="11855"/>
                  </a:cubicBezTo>
                  <a:cubicBezTo>
                    <a:pt x="10473" y="7827"/>
                    <a:pt x="9937" y="15449"/>
                    <a:pt x="9396" y="11855"/>
                  </a:cubicBezTo>
                  <a:cubicBezTo>
                    <a:pt x="8855" y="8261"/>
                    <a:pt x="8476" y="11667"/>
                    <a:pt x="8046" y="11855"/>
                  </a:cubicBezTo>
                  <a:cubicBezTo>
                    <a:pt x="7616" y="12042"/>
                    <a:pt x="7512" y="15002"/>
                    <a:pt x="7344" y="11855"/>
                  </a:cubicBezTo>
                  <a:cubicBezTo>
                    <a:pt x="7175" y="8707"/>
                    <a:pt x="6543" y="16440"/>
                    <a:pt x="6210" y="11855"/>
                  </a:cubicBezTo>
                  <a:cubicBezTo>
                    <a:pt x="5877" y="7270"/>
                    <a:pt x="5335" y="13936"/>
                    <a:pt x="4644" y="11855"/>
                  </a:cubicBezTo>
                  <a:cubicBezTo>
                    <a:pt x="3953" y="9773"/>
                    <a:pt x="4101" y="8938"/>
                    <a:pt x="3726" y="11855"/>
                  </a:cubicBezTo>
                  <a:cubicBezTo>
                    <a:pt x="3351" y="14771"/>
                    <a:pt x="2439" y="17261"/>
                    <a:pt x="1944" y="11855"/>
                  </a:cubicBezTo>
                  <a:cubicBezTo>
                    <a:pt x="1449" y="6449"/>
                    <a:pt x="831" y="12053"/>
                    <a:pt x="0" y="11855"/>
                  </a:cubicBezTo>
                  <a:cubicBezTo>
                    <a:pt x="1" y="8837"/>
                    <a:pt x="1" y="6805"/>
                    <a:pt x="0" y="503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" name="Immagine 9" descr="Immagin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magine 11" descr="Immagin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olo Testo"/>
          <p:cNvSpPr txBox="1"/>
          <p:nvPr>
            <p:ph type="title"/>
          </p:nvPr>
        </p:nvSpPr>
        <p:spPr>
          <a:xfrm>
            <a:off x="1652777" y="1296161"/>
            <a:ext cx="5836160" cy="25443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b="0" sz="58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/>
            <a:r>
              <a:t>Titolo Testo</a:t>
            </a:r>
          </a:p>
        </p:txBody>
      </p:sp>
      <p:grpSp>
        <p:nvGrpSpPr>
          <p:cNvPr id="79" name="Rectangle 6"/>
          <p:cNvGrpSpPr/>
          <p:nvPr/>
        </p:nvGrpSpPr>
        <p:grpSpPr>
          <a:xfrm>
            <a:off x="2980045" y="3828002"/>
            <a:ext cx="3183821" cy="46151"/>
            <a:chOff x="0" y="0"/>
            <a:chExt cx="3183820" cy="46150"/>
          </a:xfrm>
        </p:grpSpPr>
        <p:sp>
          <p:nvSpPr>
            <p:cNvPr id="77" name="Forma"/>
            <p:cNvSpPr/>
            <p:nvPr/>
          </p:nvSpPr>
          <p:spPr>
            <a:xfrm>
              <a:off x="610" y="1203"/>
              <a:ext cx="3183211" cy="4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fill="norm" stroke="1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78" name="Forma"/>
            <p:cNvSpPr/>
            <p:nvPr/>
          </p:nvSpPr>
          <p:spPr>
            <a:xfrm>
              <a:off x="-1" y="0"/>
              <a:ext cx="3183304" cy="4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fill="norm" stroke="1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</p:grpSp>
      <p:pic>
        <p:nvPicPr>
          <p:cNvPr id="80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olo Testo"/>
          <p:cNvSpPr txBox="1"/>
          <p:nvPr>
            <p:ph type="title"/>
          </p:nvPr>
        </p:nvSpPr>
        <p:spPr>
          <a:xfrm>
            <a:off x="629841" y="342900"/>
            <a:ext cx="2949178" cy="257175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01" name="Corpo livello uno…"/>
          <p:cNvSpPr txBox="1"/>
          <p:nvPr>
            <p:ph type="body" sz="half" idx="1"/>
          </p:nvPr>
        </p:nvSpPr>
        <p:spPr>
          <a:xfrm>
            <a:off x="3977640" y="411480"/>
            <a:ext cx="4539997" cy="407365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538842" indent="-195942"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indent="-228600"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03019" indent="-274319"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645920" indent="-274320"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Text Placeholder 3"/>
          <p:cNvSpPr/>
          <p:nvPr>
            <p:ph type="body" sz="quarter" idx="13"/>
          </p:nvPr>
        </p:nvSpPr>
        <p:spPr>
          <a:xfrm>
            <a:off x="629840" y="2983229"/>
            <a:ext cx="2949180" cy="150190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400">
                <a:latin typeface="Titillium Web"/>
                <a:ea typeface="Titillium Web"/>
                <a:cs typeface="Titillium Web"/>
                <a:sym typeface="Titillium Web"/>
              </a:defRPr>
            </a:pPr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64" y="4660346"/>
            <a:ext cx="605560" cy="40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67" y="125361"/>
            <a:ext cx="1286244" cy="29145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olo Testo"/>
          <p:cNvSpPr txBox="1"/>
          <p:nvPr>
            <p:ph type="title"/>
          </p:nvPr>
        </p:nvSpPr>
        <p:spPr>
          <a:xfrm>
            <a:off x="629841" y="342900"/>
            <a:ext cx="2948940" cy="257175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13" name="Picture Placeholder 2"/>
          <p:cNvSpPr/>
          <p:nvPr>
            <p:ph type="pic" sz="half" idx="13"/>
          </p:nvPr>
        </p:nvSpPr>
        <p:spPr>
          <a:xfrm>
            <a:off x="3977640" y="411480"/>
            <a:ext cx="4539997" cy="40736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4" name="Corpo livello uno…"/>
          <p:cNvSpPr txBox="1"/>
          <p:nvPr>
            <p:ph type="body" sz="quarter" idx="1"/>
          </p:nvPr>
        </p:nvSpPr>
        <p:spPr>
          <a:xfrm>
            <a:off x="629841" y="2983229"/>
            <a:ext cx="2948940" cy="15019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indent="342900">
              <a:buSzTx/>
              <a:buFontTx/>
              <a:buNone/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indent="685800">
              <a:buSzTx/>
              <a:buFontTx/>
              <a:buNone/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indent="1028700">
              <a:buSzTx/>
              <a:buFontTx/>
              <a:buNone/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indent="1371600">
              <a:buSzTx/>
              <a:buFontTx/>
              <a:buNone/>
              <a:defRPr sz="2400"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grpSp>
        <p:nvGrpSpPr>
          <p:cNvPr id="117" name="Rectangle 6"/>
          <p:cNvGrpSpPr/>
          <p:nvPr/>
        </p:nvGrpSpPr>
        <p:grpSpPr>
          <a:xfrm>
            <a:off x="3757436" y="770073"/>
            <a:ext cx="44938" cy="3361550"/>
            <a:chOff x="0" y="0"/>
            <a:chExt cx="44937" cy="3361548"/>
          </a:xfrm>
        </p:grpSpPr>
        <p:sp>
          <p:nvSpPr>
            <p:cNvPr id="115" name="Forma"/>
            <p:cNvSpPr/>
            <p:nvPr/>
          </p:nvSpPr>
          <p:spPr>
            <a:xfrm rot="5400000">
              <a:off x="-1659432" y="1660041"/>
              <a:ext cx="3360940" cy="4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376" fill="norm" stroke="1" extrusionOk="0">
                  <a:moveTo>
                    <a:pt x="0" y="3327"/>
                  </a:moveTo>
                  <a:cubicBezTo>
                    <a:pt x="1376" y="3381"/>
                    <a:pt x="1555" y="7195"/>
                    <a:pt x="2869" y="3327"/>
                  </a:cubicBezTo>
                  <a:cubicBezTo>
                    <a:pt x="4183" y="-541"/>
                    <a:pt x="4767" y="647"/>
                    <a:pt x="5306" y="3327"/>
                  </a:cubicBezTo>
                  <a:cubicBezTo>
                    <a:pt x="5845" y="6007"/>
                    <a:pt x="7588" y="-5354"/>
                    <a:pt x="8823" y="3327"/>
                  </a:cubicBezTo>
                  <a:cubicBezTo>
                    <a:pt x="10058" y="12008"/>
                    <a:pt x="10511" y="4435"/>
                    <a:pt x="11692" y="3327"/>
                  </a:cubicBezTo>
                  <a:cubicBezTo>
                    <a:pt x="12872" y="2220"/>
                    <a:pt x="13408" y="8794"/>
                    <a:pt x="14560" y="3327"/>
                  </a:cubicBezTo>
                  <a:cubicBezTo>
                    <a:pt x="15713" y="-2140"/>
                    <a:pt x="16661" y="2949"/>
                    <a:pt x="18077" y="3327"/>
                  </a:cubicBezTo>
                  <a:cubicBezTo>
                    <a:pt x="19494" y="3705"/>
                    <a:pt x="20737" y="7391"/>
                    <a:pt x="21594" y="3327"/>
                  </a:cubicBezTo>
                  <a:cubicBezTo>
                    <a:pt x="21596" y="5552"/>
                    <a:pt x="21600" y="8024"/>
                    <a:pt x="21594" y="9868"/>
                  </a:cubicBezTo>
                  <a:cubicBezTo>
                    <a:pt x="20626" y="3874"/>
                    <a:pt x="20245" y="15418"/>
                    <a:pt x="18941" y="9868"/>
                  </a:cubicBezTo>
                  <a:cubicBezTo>
                    <a:pt x="17636" y="4318"/>
                    <a:pt x="16656" y="10823"/>
                    <a:pt x="15856" y="9868"/>
                  </a:cubicBezTo>
                  <a:cubicBezTo>
                    <a:pt x="15056" y="8912"/>
                    <a:pt x="13892" y="13332"/>
                    <a:pt x="12771" y="9868"/>
                  </a:cubicBezTo>
                  <a:cubicBezTo>
                    <a:pt x="11651" y="6403"/>
                    <a:pt x="10788" y="7257"/>
                    <a:pt x="9902" y="9868"/>
                  </a:cubicBezTo>
                  <a:cubicBezTo>
                    <a:pt x="9017" y="12479"/>
                    <a:pt x="7549" y="16246"/>
                    <a:pt x="6386" y="9868"/>
                  </a:cubicBezTo>
                  <a:cubicBezTo>
                    <a:pt x="5222" y="3489"/>
                    <a:pt x="3795" y="8117"/>
                    <a:pt x="2869" y="9868"/>
                  </a:cubicBezTo>
                  <a:cubicBezTo>
                    <a:pt x="1943" y="11618"/>
                    <a:pt x="817" y="8011"/>
                    <a:pt x="0" y="9868"/>
                  </a:cubicBezTo>
                  <a:cubicBezTo>
                    <a:pt x="1" y="7653"/>
                    <a:pt x="1" y="4872"/>
                    <a:pt x="0" y="33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116" name="Forma"/>
            <p:cNvSpPr/>
            <p:nvPr/>
          </p:nvSpPr>
          <p:spPr>
            <a:xfrm rot="5400000">
              <a:off x="-1657420" y="1658673"/>
              <a:ext cx="3361031" cy="4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6135" fill="norm" stroke="1" extrusionOk="0">
                  <a:moveTo>
                    <a:pt x="4" y="4923"/>
                  </a:moveTo>
                  <a:cubicBezTo>
                    <a:pt x="1295" y="7341"/>
                    <a:pt x="1615" y="5651"/>
                    <a:pt x="2873" y="4923"/>
                  </a:cubicBezTo>
                  <a:cubicBezTo>
                    <a:pt x="4132" y="4194"/>
                    <a:pt x="4168" y="1224"/>
                    <a:pt x="5311" y="4923"/>
                  </a:cubicBezTo>
                  <a:cubicBezTo>
                    <a:pt x="6453" y="8622"/>
                    <a:pt x="6904" y="-2242"/>
                    <a:pt x="7964" y="4923"/>
                  </a:cubicBezTo>
                  <a:cubicBezTo>
                    <a:pt x="9023" y="12087"/>
                    <a:pt x="10478" y="11523"/>
                    <a:pt x="11264" y="4923"/>
                  </a:cubicBezTo>
                  <a:cubicBezTo>
                    <a:pt x="12051" y="-1678"/>
                    <a:pt x="13117" y="12720"/>
                    <a:pt x="14133" y="4923"/>
                  </a:cubicBezTo>
                  <a:cubicBezTo>
                    <a:pt x="15150" y="-2875"/>
                    <a:pt x="16023" y="12408"/>
                    <a:pt x="16786" y="4923"/>
                  </a:cubicBezTo>
                  <a:cubicBezTo>
                    <a:pt x="17550" y="-2563"/>
                    <a:pt x="19341" y="-651"/>
                    <a:pt x="21599" y="4923"/>
                  </a:cubicBezTo>
                  <a:cubicBezTo>
                    <a:pt x="21594" y="7223"/>
                    <a:pt x="21597" y="10882"/>
                    <a:pt x="21599" y="12522"/>
                  </a:cubicBezTo>
                  <a:cubicBezTo>
                    <a:pt x="20797" y="11590"/>
                    <a:pt x="19420" y="17604"/>
                    <a:pt x="18514" y="12522"/>
                  </a:cubicBezTo>
                  <a:cubicBezTo>
                    <a:pt x="17608" y="7440"/>
                    <a:pt x="17103" y="8245"/>
                    <a:pt x="15861" y="12522"/>
                  </a:cubicBezTo>
                  <a:cubicBezTo>
                    <a:pt x="14619" y="16799"/>
                    <a:pt x="13645" y="9871"/>
                    <a:pt x="12344" y="12522"/>
                  </a:cubicBezTo>
                  <a:cubicBezTo>
                    <a:pt x="11043" y="15173"/>
                    <a:pt x="10354" y="9320"/>
                    <a:pt x="9475" y="12522"/>
                  </a:cubicBezTo>
                  <a:cubicBezTo>
                    <a:pt x="8596" y="15724"/>
                    <a:pt x="8149" y="18725"/>
                    <a:pt x="7038" y="12522"/>
                  </a:cubicBezTo>
                  <a:cubicBezTo>
                    <a:pt x="5928" y="6319"/>
                    <a:pt x="4417" y="17567"/>
                    <a:pt x="3737" y="12522"/>
                  </a:cubicBezTo>
                  <a:cubicBezTo>
                    <a:pt x="3058" y="7477"/>
                    <a:pt x="1746" y="4379"/>
                    <a:pt x="4" y="12522"/>
                  </a:cubicBezTo>
                  <a:cubicBezTo>
                    <a:pt x="-1" y="9076"/>
                    <a:pt x="-1" y="6986"/>
                    <a:pt x="4" y="4923"/>
                  </a:cubicBezTo>
                  <a:close/>
                </a:path>
              </a:pathLst>
            </a:custGeom>
            <a:noFill/>
            <a:ln w="444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85800">
                <a:lnSpc>
                  <a:spcPct val="100000"/>
                </a:lnSpc>
                <a:spcBef>
                  <a:spcPts val="0"/>
                </a:spcBef>
                <a:defRPr b="0" cap="none" spc="0"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</p:grpSp>
      <p:sp>
        <p:nvSpPr>
          <p:cNvPr id="1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628650" y="1447038"/>
            <a:ext cx="7886700" cy="3188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241694" y="4769564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685800">
              <a:lnSpc>
                <a:spcPct val="100000"/>
              </a:lnSpc>
              <a:spcBef>
                <a:spcPts val="0"/>
              </a:spcBef>
              <a:defRPr b="0" cap="none" spc="0" sz="1200">
                <a:solidFill>
                  <a:srgbClr val="888888"/>
                </a:solidFill>
                <a:latin typeface="The Hand Bold"/>
                <a:ea typeface="The Hand Bold"/>
                <a:cs typeface="The Hand Bold"/>
                <a:sym typeface="The Hand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1pPr>
      <a:lvl2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2pPr>
      <a:lvl3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3pPr>
      <a:lvl4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4pPr>
      <a:lvl5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5pPr>
      <a:lvl6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6pPr>
      <a:lvl7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7pPr>
      <a:lvl8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8pPr>
      <a:lvl9pPr marL="0" marR="0" indent="0" algn="l" defTabSz="6858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FFD300"/>
          </a:solidFill>
          <a:uFillTx/>
          <a:latin typeface="DIN Pro"/>
          <a:ea typeface="DIN Pro"/>
          <a:cs typeface="DIN Pro"/>
          <a:sym typeface="DIN Pro"/>
        </a:defRPr>
      </a:lvl9pPr>
    </p:titleStyle>
    <p:bodyStyle>
      <a:lvl1pPr marL="171450" marR="0" indent="-171450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1pPr>
      <a:lvl2pPr marL="542925" marR="0" indent="-200025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2pPr>
      <a:lvl3pPr marL="925830" marR="0" indent="-240030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3pPr>
      <a:lvl4pPr marL="1305657" marR="0" indent="-276957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4pPr>
      <a:lvl5pPr marL="1648557" marR="0" indent="-276957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5pPr>
      <a:lvl6pPr marL="1991457" marR="0" indent="-276957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6pPr>
      <a:lvl7pPr marL="2334357" marR="0" indent="-276957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7pPr>
      <a:lvl8pPr marL="2677257" marR="0" indent="-276957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8pPr>
      <a:lvl9pPr marL="3020157" marR="0" indent="-276957" algn="l" defTabSz="6858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Abadi"/>
          <a:ea typeface="Abadi"/>
          <a:cs typeface="Abadi"/>
          <a:sym typeface="Abad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resentazione Piano di sviluppo e marketing turistico dell’Ambito turistico Livorno, Isola di Capraia e Collesalvetti…"/>
          <p:cNvSpPr txBox="1"/>
          <p:nvPr/>
        </p:nvSpPr>
        <p:spPr>
          <a:xfrm>
            <a:off x="4279379" y="1678939"/>
            <a:ext cx="4276364" cy="154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70000"/>
              </a:lnSpc>
              <a:spcBef>
                <a:spcPts val="0"/>
              </a:spcBef>
              <a:defRPr cap="none" spc="-96" sz="2400">
                <a:solidFill>
                  <a:srgbClr val="FFD30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Presentazione Piano di sviluppo e marketing turistico dell’Ambito turistico Livorno, Isola di Capraia e Collesalvetti</a:t>
            </a:r>
          </a:p>
          <a:p>
            <a:pPr algn="l" defTabSz="685800">
              <a:lnSpc>
                <a:spcPct val="70000"/>
              </a:lnSpc>
              <a:spcBef>
                <a:spcPts val="0"/>
              </a:spcBef>
              <a:defRPr cap="none" spc="-96" sz="2400">
                <a:solidFill>
                  <a:srgbClr val="FFD30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2023-2026</a:t>
            </a:r>
          </a:p>
        </p:txBody>
      </p:sp>
      <p:sp>
        <p:nvSpPr>
          <p:cNvPr id="227" name="Mercoledì…"/>
          <p:cNvSpPr txBox="1"/>
          <p:nvPr/>
        </p:nvSpPr>
        <p:spPr>
          <a:xfrm>
            <a:off x="4279379" y="3319779"/>
            <a:ext cx="1429564" cy="799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lnSpc>
                <a:spcPct val="70000"/>
              </a:lnSpc>
              <a:spcBef>
                <a:spcPts val="0"/>
              </a:spcBef>
              <a:defRPr b="0" spc="-18" sz="1800">
                <a:latin typeface="DIN Pro Light"/>
                <a:ea typeface="DIN Pro Light"/>
                <a:cs typeface="DIN Pro Light"/>
                <a:sym typeface="DIN Pro Light"/>
              </a:defRPr>
            </a:pPr>
            <a:r>
              <a:t>Mercoledì</a:t>
            </a:r>
          </a:p>
          <a:p>
            <a:pPr algn="l">
              <a:lnSpc>
                <a:spcPct val="70000"/>
              </a:lnSpc>
              <a:spcBef>
                <a:spcPts val="0"/>
              </a:spcBef>
              <a:defRPr b="0" spc="-18" sz="1800">
                <a:latin typeface="DIN Pro Black"/>
                <a:ea typeface="DIN Pro Black"/>
                <a:cs typeface="DIN Pro Black"/>
                <a:sym typeface="DIN Pro Black"/>
              </a:defRPr>
            </a:pPr>
            <a:r>
              <a:t>6 dicembre</a:t>
            </a:r>
          </a:p>
          <a:p>
            <a:pPr algn="l">
              <a:lnSpc>
                <a:spcPct val="70000"/>
              </a:lnSpc>
              <a:spcBef>
                <a:spcPts val="0"/>
              </a:spcBef>
              <a:defRPr b="0" spc="-18" sz="1800">
                <a:latin typeface="DIN Pro Light"/>
                <a:ea typeface="DIN Pro Light"/>
                <a:cs typeface="DIN Pro Light"/>
                <a:sym typeface="DIN Pro Light"/>
              </a:defRPr>
            </a:pPr>
            <a:r>
              <a:t>ORE 9.30</a:t>
            </a:r>
          </a:p>
        </p:txBody>
      </p:sp>
      <p:pic>
        <p:nvPicPr>
          <p:cNvPr id="22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8708" y="-527050"/>
            <a:ext cx="4655317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301" name="Segnaposto contenuto 5"/>
          <p:cNvSpPr txBox="1"/>
          <p:nvPr>
            <p:ph type="body" sz="quarter" idx="1"/>
          </p:nvPr>
        </p:nvSpPr>
        <p:spPr>
          <a:xfrm>
            <a:off x="628650" y="1186688"/>
            <a:ext cx="7886700" cy="7532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Programma prodotto-destinazione Livorno </a:t>
            </a:r>
            <a:endParaRPr sz="2200"/>
          </a:p>
          <a:p>
            <a:pPr marL="132484" indent="-132484"/>
            <a:r>
              <a:t>Strutturazione della destinazione sui seguenti tematismi prioritari</a:t>
            </a:r>
          </a:p>
        </p:txBody>
      </p:sp>
      <p:grpSp>
        <p:nvGrpSpPr>
          <p:cNvPr id="314" name="Diagramma 8"/>
          <p:cNvGrpSpPr/>
          <p:nvPr/>
        </p:nvGrpSpPr>
        <p:grpSpPr>
          <a:xfrm>
            <a:off x="630075" y="2135255"/>
            <a:ext cx="7766210" cy="1629799"/>
            <a:chOff x="0" y="0"/>
            <a:chExt cx="7766209" cy="1629798"/>
          </a:xfrm>
        </p:grpSpPr>
        <p:sp>
          <p:nvSpPr>
            <p:cNvPr id="302" name="Rettangolo"/>
            <p:cNvSpPr/>
            <p:nvPr/>
          </p:nvSpPr>
          <p:spPr>
            <a:xfrm>
              <a:off x="0" y="0"/>
              <a:ext cx="2006932" cy="1483117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305" name="Gruppo"/>
            <p:cNvGrpSpPr/>
            <p:nvPr/>
          </p:nvGrpSpPr>
          <p:grpSpPr>
            <a:xfrm>
              <a:off x="405656" y="1214200"/>
              <a:ext cx="1729379" cy="415599"/>
              <a:chOff x="0" y="0"/>
              <a:chExt cx="1729377" cy="415597"/>
            </a:xfrm>
          </p:grpSpPr>
          <p:sp>
            <p:nvSpPr>
              <p:cNvPr id="303" name="Rettangolo"/>
              <p:cNvSpPr/>
              <p:nvPr/>
            </p:nvSpPr>
            <p:spPr>
              <a:xfrm>
                <a:off x="0" y="0"/>
                <a:ext cx="1729378" cy="41559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spcBef>
                    <a:spcPts val="0"/>
                  </a:spcBef>
                  <a:defRPr b="0" cap="none" spc="0" sz="13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04" name="City break"/>
              <p:cNvSpPr txBox="1"/>
              <p:nvPr/>
            </p:nvSpPr>
            <p:spPr>
              <a:xfrm>
                <a:off x="0" y="65971"/>
                <a:ext cx="1729378" cy="283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>
                <a:lvl1pPr defTabSz="711200">
                  <a:spcBef>
                    <a:spcPts val="0"/>
                  </a:spcBef>
                  <a:defRPr spc="-14" sz="1500"/>
                </a:lvl1pPr>
              </a:lstStyle>
              <a:p>
                <a:pPr/>
                <a:r>
                  <a:t>City break </a:t>
                </a:r>
              </a:p>
            </p:txBody>
          </p:sp>
        </p:grpSp>
        <p:sp>
          <p:nvSpPr>
            <p:cNvPr id="306" name="Rettangolo"/>
            <p:cNvSpPr/>
            <p:nvPr/>
          </p:nvSpPr>
          <p:spPr>
            <a:xfrm>
              <a:off x="2815588" y="0"/>
              <a:ext cx="2006932" cy="1483117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309" name="Gruppo"/>
            <p:cNvGrpSpPr/>
            <p:nvPr/>
          </p:nvGrpSpPr>
          <p:grpSpPr>
            <a:xfrm>
              <a:off x="3221243" y="1214200"/>
              <a:ext cx="1729379" cy="415599"/>
              <a:chOff x="0" y="0"/>
              <a:chExt cx="1729377" cy="415597"/>
            </a:xfrm>
          </p:grpSpPr>
          <p:sp>
            <p:nvSpPr>
              <p:cNvPr id="307" name="Rettangolo"/>
              <p:cNvSpPr/>
              <p:nvPr/>
            </p:nvSpPr>
            <p:spPr>
              <a:xfrm>
                <a:off x="0" y="0"/>
                <a:ext cx="1729378" cy="41559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spcBef>
                    <a:spcPts val="0"/>
                  </a:spcBef>
                  <a:defRPr b="0" cap="none" spc="0" sz="13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08" name="Enogastronomico"/>
              <p:cNvSpPr txBox="1"/>
              <p:nvPr/>
            </p:nvSpPr>
            <p:spPr>
              <a:xfrm>
                <a:off x="0" y="78278"/>
                <a:ext cx="1729378" cy="259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>
                <a:lvl1pPr defTabSz="711200">
                  <a:spcBef>
                    <a:spcPts val="0"/>
                  </a:spcBef>
                  <a:defRPr spc="-13" sz="1300"/>
                </a:lvl1pPr>
              </a:lstStyle>
              <a:p>
                <a:pPr/>
                <a:r>
                  <a:t>Enogastronomico </a:t>
                </a:r>
              </a:p>
            </p:txBody>
          </p:sp>
        </p:grpSp>
        <p:sp>
          <p:nvSpPr>
            <p:cNvPr id="310" name="Rettangolo"/>
            <p:cNvSpPr/>
            <p:nvPr/>
          </p:nvSpPr>
          <p:spPr>
            <a:xfrm>
              <a:off x="5631174" y="0"/>
              <a:ext cx="2006933" cy="1483117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313" name="Gruppo"/>
            <p:cNvGrpSpPr/>
            <p:nvPr/>
          </p:nvGrpSpPr>
          <p:grpSpPr>
            <a:xfrm>
              <a:off x="6036831" y="1214200"/>
              <a:ext cx="1729379" cy="415599"/>
              <a:chOff x="0" y="0"/>
              <a:chExt cx="1729377" cy="415597"/>
            </a:xfrm>
          </p:grpSpPr>
          <p:sp>
            <p:nvSpPr>
              <p:cNvPr id="311" name="Rettangolo"/>
              <p:cNvSpPr/>
              <p:nvPr/>
            </p:nvSpPr>
            <p:spPr>
              <a:xfrm>
                <a:off x="0" y="0"/>
                <a:ext cx="1729378" cy="41559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spcBef>
                    <a:spcPts val="0"/>
                  </a:spcBef>
                  <a:defRPr b="0" cap="none" spc="0" sz="13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12" name="Well-being"/>
              <p:cNvSpPr txBox="1"/>
              <p:nvPr/>
            </p:nvSpPr>
            <p:spPr>
              <a:xfrm>
                <a:off x="0" y="59818"/>
                <a:ext cx="1729378" cy="2959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>
                <a:lvl1pPr defTabSz="711200">
                  <a:spcBef>
                    <a:spcPts val="0"/>
                  </a:spcBef>
                  <a:defRPr spc="-16" sz="1600"/>
                </a:lvl1pPr>
              </a:lstStyle>
              <a:p>
                <a:pPr/>
                <a:r>
                  <a:t>Well-being </a:t>
                </a:r>
              </a:p>
            </p:txBody>
          </p:sp>
        </p:grpSp>
      </p:grpSp>
      <p:sp>
        <p:nvSpPr>
          <p:cNvPr id="315" name="Interpretando il DNA di Livorno"/>
          <p:cNvSpPr txBox="1"/>
          <p:nvPr/>
        </p:nvSpPr>
        <p:spPr>
          <a:xfrm>
            <a:off x="2837611" y="3945991"/>
            <a:ext cx="2900478" cy="352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685800">
              <a:lnSpc>
                <a:spcPct val="99000"/>
              </a:lnSpc>
              <a:spcBef>
                <a:spcPts val="0"/>
              </a:spcBef>
              <a:defRPr b="0" cap="none" i="1" spc="0" sz="1700">
                <a:solidFill>
                  <a:srgbClr val="F9FCFF"/>
                </a:solidFill>
                <a:latin typeface="DIN Pro Light"/>
                <a:ea typeface="DIN Pro Light"/>
                <a:cs typeface="DIN Pro Light"/>
                <a:sym typeface="DIN Pro Light"/>
              </a:defRPr>
            </a:lvl1pPr>
          </a:lstStyle>
          <a:p>
            <a:pPr/>
            <a:r>
              <a:t>Interpretando il DNA di Livorno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318" name="Segnaposto contenuto 4"/>
          <p:cNvSpPr txBox="1"/>
          <p:nvPr>
            <p:ph type="body" sz="half" idx="1"/>
          </p:nvPr>
        </p:nvSpPr>
        <p:spPr>
          <a:xfrm>
            <a:off x="4629150" y="1332522"/>
            <a:ext cx="3886200" cy="3037255"/>
          </a:xfrm>
          <a:prstGeom prst="rect">
            <a:avLst/>
          </a:prstGeom>
        </p:spPr>
        <p:txBody>
          <a:bodyPr/>
          <a:lstStyle/>
          <a:p>
            <a:pPr marL="154427" indent="-154427" defTabSz="665226">
              <a:defRPr sz="1358">
                <a:solidFill>
                  <a:srgbClr val="FEFFFE"/>
                </a:solidFill>
              </a:defRPr>
            </a:pPr>
            <a:r>
              <a:t>Costruire un racconto della città intorno alla sua sfaccettata cultura, che consenta di comprendere gli asset, valorizzarli e creare un'immagine di brand di destinazione di turismo urbano in Italia</a:t>
            </a:r>
          </a:p>
          <a:p>
            <a:pPr marL="154427" indent="-154427" defTabSz="665226">
              <a:defRPr sz="1358">
                <a:solidFill>
                  <a:srgbClr val="FEFFFE"/>
                </a:solidFill>
              </a:defRPr>
            </a:pPr>
            <a:r>
              <a:t>Pianificare un'agenda di attività, tour ed esperienze urbane attraente durante tutto l'anno che consenta di posizionarsi in questo senso</a:t>
            </a:r>
          </a:p>
          <a:p>
            <a:pPr marL="154427" indent="-154427" defTabSz="665226">
              <a:defRPr sz="1358">
                <a:solidFill>
                  <a:srgbClr val="FEFFFE"/>
                </a:solidFill>
              </a:defRPr>
            </a:pPr>
            <a:r>
              <a:t>Promuovere la conoscenza del ricco patrimonio culturale, architettonico, storico, marinaro ecc.</a:t>
            </a:r>
          </a:p>
          <a:p>
            <a:pPr marL="154427" indent="-154427" defTabSz="665226">
              <a:defRPr sz="1358">
                <a:solidFill>
                  <a:srgbClr val="FEFFFE"/>
                </a:solidFill>
              </a:defRPr>
            </a:pPr>
            <a:r>
              <a:t>Portare il turismo in più quartieri della città di Livorno, in primis la Venezia</a:t>
            </a:r>
          </a:p>
        </p:txBody>
      </p:sp>
      <p:grpSp>
        <p:nvGrpSpPr>
          <p:cNvPr id="323" name="Segnaposto contenuto 6"/>
          <p:cNvGrpSpPr/>
          <p:nvPr/>
        </p:nvGrpSpPr>
        <p:grpSpPr>
          <a:xfrm>
            <a:off x="628649" y="1367867"/>
            <a:ext cx="3886201" cy="2839565"/>
            <a:chOff x="0" y="0"/>
            <a:chExt cx="3886199" cy="2839564"/>
          </a:xfrm>
        </p:grpSpPr>
        <p:sp>
          <p:nvSpPr>
            <p:cNvPr id="319" name="Rettangolo"/>
            <p:cNvSpPr/>
            <p:nvPr/>
          </p:nvSpPr>
          <p:spPr>
            <a:xfrm>
              <a:off x="0" y="0"/>
              <a:ext cx="3653029" cy="269957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10000"/>
                </a:lnSpc>
                <a:spcBef>
                  <a:spcPts val="700"/>
                </a:spcBef>
                <a:defRPr b="0" cap="none" spc="0" sz="24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22" name="Gruppo"/>
            <p:cNvGrpSpPr/>
            <p:nvPr/>
          </p:nvGrpSpPr>
          <p:grpSpPr>
            <a:xfrm>
              <a:off x="738377" y="2083090"/>
              <a:ext cx="3147823" cy="756475"/>
              <a:chOff x="0" y="0"/>
              <a:chExt cx="3147822" cy="756474"/>
            </a:xfrm>
          </p:grpSpPr>
          <p:sp>
            <p:nvSpPr>
              <p:cNvPr id="320" name="Rettangolo"/>
              <p:cNvSpPr/>
              <p:nvPr/>
            </p:nvSpPr>
            <p:spPr>
              <a:xfrm>
                <a:off x="0" y="0"/>
                <a:ext cx="3147823" cy="75647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spcBef>
                    <a:spcPts val="100"/>
                  </a:spcBef>
                  <a:defRPr b="0" cap="none" spc="0" sz="24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21" name="City break"/>
              <p:cNvSpPr/>
              <p:nvPr/>
            </p:nvSpPr>
            <p:spPr>
              <a:xfrm>
                <a:off x="0" y="378237"/>
                <a:ext cx="3147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>
                <a:lvl1pPr defTabSz="711200">
                  <a:spcBef>
                    <a:spcPts val="0"/>
                  </a:spcBef>
                  <a:defRPr spc="-16" sz="1600"/>
                </a:lvl1pPr>
              </a:lstStyle>
              <a:p>
                <a:pPr/>
                <a:r>
                  <a:t>City break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326" name="Segnaposto contenuto 4"/>
          <p:cNvSpPr txBox="1"/>
          <p:nvPr>
            <p:ph type="body" sz="half" idx="1"/>
          </p:nvPr>
        </p:nvSpPr>
        <p:spPr>
          <a:xfrm>
            <a:off x="4629150" y="1371600"/>
            <a:ext cx="4102621" cy="2548181"/>
          </a:xfrm>
          <a:prstGeom prst="rect">
            <a:avLst/>
          </a:prstGeom>
        </p:spPr>
        <p:txBody>
          <a:bodyPr/>
          <a:lstStyle/>
          <a:p>
            <a:pPr marL="167163" indent="-167163" defTabSz="617219">
              <a:defRPr sz="1260">
                <a:solidFill>
                  <a:srgbClr val="FEFFFE"/>
                </a:solidFill>
              </a:defRPr>
            </a:pPr>
            <a:r>
              <a:t>Strutturare la ricchezza gastronomica di Livorno nei mercati chiave come proposta di valore differenziale per la città</a:t>
            </a:r>
          </a:p>
          <a:p>
            <a:pPr marL="167163" indent="-167163" defTabSz="617219">
              <a:defRPr sz="1260">
                <a:solidFill>
                  <a:srgbClr val="FEFFFE"/>
                </a:solidFill>
              </a:defRPr>
            </a:pPr>
            <a:r>
              <a:t>Posizionare Livorno come destinazione gastronomica di riferimento a livello nazionale e internazionale</a:t>
            </a:r>
          </a:p>
          <a:p>
            <a:pPr marL="167163" indent="-167163" defTabSz="617219">
              <a:defRPr sz="1260">
                <a:solidFill>
                  <a:srgbClr val="FEFFFE"/>
                </a:solidFill>
              </a:defRPr>
            </a:pPr>
            <a:r>
              <a:t>Articolare un'agenda annuale attraente e ampia di eventi gastronomici continuativi e ciclici con la partecipazione del settore turistico, ristorativo e commerciale</a:t>
            </a:r>
          </a:p>
          <a:p>
            <a:pPr marL="167163" indent="-167163" defTabSz="617219">
              <a:defRPr sz="1260">
                <a:solidFill>
                  <a:srgbClr val="FEFFFE"/>
                </a:solidFill>
              </a:defRPr>
            </a:pPr>
            <a:r>
              <a:t>Promuovere una gastronomia di qualità legata ai prodotti locali che aumenti il consumo e la spesa dei visitatori</a:t>
            </a:r>
          </a:p>
          <a:p>
            <a:pPr marL="167163" indent="-167163" defTabSz="617219">
              <a:defRPr sz="1260">
                <a:solidFill>
                  <a:srgbClr val="FEFFFE"/>
                </a:solidFill>
              </a:defRPr>
            </a:pPr>
            <a:r>
              <a:t>Promuovere prodotti turistici legati alla gastronomia</a:t>
            </a:r>
          </a:p>
        </p:txBody>
      </p:sp>
      <p:grpSp>
        <p:nvGrpSpPr>
          <p:cNvPr id="331" name="Segnaposto contenuto 8"/>
          <p:cNvGrpSpPr/>
          <p:nvPr/>
        </p:nvGrpSpPr>
        <p:grpSpPr>
          <a:xfrm>
            <a:off x="751285" y="1412316"/>
            <a:ext cx="3564729" cy="2721169"/>
            <a:chOff x="0" y="0"/>
            <a:chExt cx="3564728" cy="2721167"/>
          </a:xfrm>
        </p:grpSpPr>
        <p:sp>
          <p:nvSpPr>
            <p:cNvPr id="327" name="Rettangolo"/>
            <p:cNvSpPr/>
            <p:nvPr/>
          </p:nvSpPr>
          <p:spPr>
            <a:xfrm>
              <a:off x="0" y="0"/>
              <a:ext cx="3350847" cy="2476263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10000"/>
                </a:lnSpc>
                <a:spcBef>
                  <a:spcPts val="700"/>
                </a:spcBef>
                <a:defRPr b="0" cap="none" spc="0" sz="24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30" name="Gruppo"/>
            <p:cNvGrpSpPr/>
            <p:nvPr/>
          </p:nvGrpSpPr>
          <p:grpSpPr>
            <a:xfrm>
              <a:off x="677297" y="2027270"/>
              <a:ext cx="2887432" cy="693898"/>
              <a:chOff x="0" y="0"/>
              <a:chExt cx="2887431" cy="693897"/>
            </a:xfrm>
          </p:grpSpPr>
          <p:sp>
            <p:nvSpPr>
              <p:cNvPr id="328" name="Rettangolo"/>
              <p:cNvSpPr/>
              <p:nvPr/>
            </p:nvSpPr>
            <p:spPr>
              <a:xfrm>
                <a:off x="-1" y="-1"/>
                <a:ext cx="2887433" cy="69389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spcBef>
                    <a:spcPts val="100"/>
                  </a:spcBef>
                  <a:defRPr b="0" cap="none" spc="0" sz="24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29" name="Enogastronomico"/>
              <p:cNvSpPr txBox="1"/>
              <p:nvPr/>
            </p:nvSpPr>
            <p:spPr>
              <a:xfrm>
                <a:off x="0" y="211209"/>
                <a:ext cx="2887432" cy="2714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noAutofit/>
              </a:bodyPr>
              <a:lstStyle>
                <a:lvl1pPr defTabSz="711200">
                  <a:spcBef>
                    <a:spcPts val="0"/>
                  </a:spcBef>
                  <a:defRPr spc="-16" sz="1600"/>
                </a:lvl1pPr>
              </a:lstStyle>
              <a:p>
                <a:pPr/>
                <a:r>
                  <a:t>Enogastronomico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334" name="Segnaposto contenuto 4"/>
          <p:cNvSpPr txBox="1"/>
          <p:nvPr>
            <p:ph type="body" sz="half" idx="1"/>
          </p:nvPr>
        </p:nvSpPr>
        <p:spPr>
          <a:xfrm>
            <a:off x="4559300" y="1447800"/>
            <a:ext cx="4102621" cy="2775788"/>
          </a:xfrm>
          <a:prstGeom prst="rect">
            <a:avLst/>
          </a:prstGeom>
        </p:spPr>
        <p:txBody>
          <a:bodyPr/>
          <a:lstStyle/>
          <a:p>
            <a:pPr marL="181124" indent="-181124" defTabSz="596645">
              <a:defRPr sz="1479">
                <a:solidFill>
                  <a:srgbClr val="FEFFFE"/>
                </a:solidFill>
              </a:defRPr>
            </a:pPr>
            <a:r>
              <a:t>Dare impulso alla creazione di proposte turistiche che permettano il well-being per i suoi turisti, unendo patrimonio paesaggistico e marittimo, gastronomia chilometro zero e tradizioni della città, per far stare bene il turista in destinazione.</a:t>
            </a:r>
          </a:p>
          <a:p>
            <a:pPr marL="181124" indent="-181124" defTabSz="596645">
              <a:defRPr sz="1479">
                <a:solidFill>
                  <a:srgbClr val="FEFFFE"/>
                </a:solidFill>
              </a:defRPr>
            </a:pPr>
            <a:r>
              <a:t>Livorno deve mettere a sistema le attività di well-being e benessere (yoga, pilates, sport, degustazioni ecc.), ma anche le altre tipologie di prodotti e servizi richiesti dal turista well-being, ovvero le attività esperienziali.</a:t>
            </a:r>
          </a:p>
        </p:txBody>
      </p:sp>
      <p:grpSp>
        <p:nvGrpSpPr>
          <p:cNvPr id="339" name="Segnaposto contenuto 7"/>
          <p:cNvGrpSpPr/>
          <p:nvPr/>
        </p:nvGrpSpPr>
        <p:grpSpPr>
          <a:xfrm>
            <a:off x="628649" y="1412317"/>
            <a:ext cx="3886201" cy="2966565"/>
            <a:chOff x="0" y="0"/>
            <a:chExt cx="3886199" cy="2966564"/>
          </a:xfrm>
        </p:grpSpPr>
        <p:sp>
          <p:nvSpPr>
            <p:cNvPr id="335" name="Rettangolo"/>
            <p:cNvSpPr/>
            <p:nvPr/>
          </p:nvSpPr>
          <p:spPr>
            <a:xfrm>
              <a:off x="0" y="0"/>
              <a:ext cx="3653029" cy="269957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10000"/>
                </a:lnSpc>
                <a:spcBef>
                  <a:spcPts val="700"/>
                </a:spcBef>
                <a:defRPr b="0" cap="none" spc="0" sz="24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38" name="Gruppo"/>
            <p:cNvGrpSpPr/>
            <p:nvPr/>
          </p:nvGrpSpPr>
          <p:grpSpPr>
            <a:xfrm>
              <a:off x="738377" y="2210090"/>
              <a:ext cx="3147823" cy="756475"/>
              <a:chOff x="0" y="0"/>
              <a:chExt cx="3147822" cy="756474"/>
            </a:xfrm>
          </p:grpSpPr>
          <p:sp>
            <p:nvSpPr>
              <p:cNvPr id="336" name="Rettangolo"/>
              <p:cNvSpPr/>
              <p:nvPr/>
            </p:nvSpPr>
            <p:spPr>
              <a:xfrm>
                <a:off x="-1" y="-1"/>
                <a:ext cx="3147824" cy="75647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spcBef>
                    <a:spcPts val="100"/>
                  </a:spcBef>
                  <a:defRPr b="0" cap="none" spc="0" sz="24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37" name="Well-being"/>
              <p:cNvSpPr txBox="1"/>
              <p:nvPr/>
            </p:nvSpPr>
            <p:spPr>
              <a:xfrm>
                <a:off x="0" y="230256"/>
                <a:ext cx="3147823" cy="2959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>
                <a:lvl1pPr defTabSz="711200">
                  <a:spcBef>
                    <a:spcPts val="0"/>
                  </a:spcBef>
                  <a:defRPr spc="-16" sz="1600"/>
                </a:lvl1pPr>
              </a:lstStyle>
              <a:p>
                <a:pPr/>
                <a:r>
                  <a:t>Well-being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342" name="Segnaposto contenuto 5"/>
          <p:cNvSpPr txBox="1"/>
          <p:nvPr>
            <p:ph type="body" sz="quarter" idx="1"/>
          </p:nvPr>
        </p:nvSpPr>
        <p:spPr>
          <a:xfrm>
            <a:off x="629587" y="1416499"/>
            <a:ext cx="4698878" cy="41300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prodotti Livorno</a:t>
            </a:r>
          </a:p>
        </p:txBody>
      </p:sp>
      <p:sp>
        <p:nvSpPr>
          <p:cNvPr id="343" name="Obiettivo:…"/>
          <p:cNvSpPr txBox="1"/>
          <p:nvPr/>
        </p:nvSpPr>
        <p:spPr>
          <a:xfrm>
            <a:off x="666356" y="1977985"/>
            <a:ext cx="7563704" cy="167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Obiettivo: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01311" indent="-10131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Costruire una proposta di prodotti turistici che permetta a Livorno di definire il suo posizionamento in segmenti con ampia potenzialità strategica e redditività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01311" indent="-10131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Strutturare il portafoglio prodotti partendo dalla concezione di Livorno come destinazione di city break, enogastronomica e di well-being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olo 1"/>
          <p:cNvSpPr txBox="1"/>
          <p:nvPr>
            <p:ph type="title"/>
          </p:nvPr>
        </p:nvSpPr>
        <p:spPr>
          <a:xfrm>
            <a:off x="628650" y="273844"/>
            <a:ext cx="4374382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346" name="Segnaposto contenuto 5"/>
          <p:cNvSpPr txBox="1"/>
          <p:nvPr>
            <p:ph type="body" sz="quarter" idx="1"/>
          </p:nvPr>
        </p:nvSpPr>
        <p:spPr>
          <a:xfrm>
            <a:off x="629585" y="1289499"/>
            <a:ext cx="5123065" cy="46231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Il nuovo portafoglio prodotti per Livorno</a:t>
            </a:r>
          </a:p>
        </p:txBody>
      </p:sp>
      <p:grpSp>
        <p:nvGrpSpPr>
          <p:cNvPr id="410" name="Gruppo"/>
          <p:cNvGrpSpPr/>
          <p:nvPr/>
        </p:nvGrpSpPr>
        <p:grpSpPr>
          <a:xfrm>
            <a:off x="320916" y="1867371"/>
            <a:ext cx="8502169" cy="2279701"/>
            <a:chOff x="0" y="0"/>
            <a:chExt cx="8502167" cy="2279699"/>
          </a:xfrm>
        </p:grpSpPr>
        <p:sp>
          <p:nvSpPr>
            <p:cNvPr id="347" name="Linea"/>
            <p:cNvSpPr/>
            <p:nvPr/>
          </p:nvSpPr>
          <p:spPr>
            <a:xfrm>
              <a:off x="4260833" y="122240"/>
              <a:ext cx="1" cy="279401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350" name="Gruppo"/>
            <p:cNvGrpSpPr/>
            <p:nvPr/>
          </p:nvGrpSpPr>
          <p:grpSpPr>
            <a:xfrm>
              <a:off x="2247766" y="394957"/>
              <a:ext cx="4565651" cy="618843"/>
              <a:chOff x="0" y="0"/>
              <a:chExt cx="4565650" cy="618842"/>
            </a:xfrm>
          </p:grpSpPr>
          <p:sp>
            <p:nvSpPr>
              <p:cNvPr id="348" name="Linea"/>
              <p:cNvSpPr/>
              <p:nvPr/>
            </p:nvSpPr>
            <p:spPr>
              <a:xfrm flipH="1">
                <a:off x="0" y="-1"/>
                <a:ext cx="1" cy="618844"/>
              </a:xfrm>
              <a:prstGeom prst="line">
                <a:avLst/>
              </a:prstGeom>
              <a:noFill/>
              <a:ln w="12700" cap="flat">
                <a:solidFill>
                  <a:srgbClr val="FFD47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49" name="Linea"/>
              <p:cNvSpPr/>
              <p:nvPr/>
            </p:nvSpPr>
            <p:spPr>
              <a:xfrm>
                <a:off x="4565650" y="-1"/>
                <a:ext cx="1" cy="618844"/>
              </a:xfrm>
              <a:prstGeom prst="line">
                <a:avLst/>
              </a:prstGeom>
              <a:noFill/>
              <a:ln w="12700" cap="flat">
                <a:solidFill>
                  <a:srgbClr val="FFD47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</p:grpSp>
        <p:sp>
          <p:nvSpPr>
            <p:cNvPr id="351" name="Linea"/>
            <p:cNvSpPr/>
            <p:nvPr/>
          </p:nvSpPr>
          <p:spPr>
            <a:xfrm>
              <a:off x="6813416" y="1009663"/>
              <a:ext cx="1" cy="814370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352" name="Linea"/>
            <p:cNvSpPr/>
            <p:nvPr/>
          </p:nvSpPr>
          <p:spPr>
            <a:xfrm>
              <a:off x="5473566" y="1009663"/>
              <a:ext cx="1" cy="814370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353" name="Linea"/>
            <p:cNvSpPr/>
            <p:nvPr/>
          </p:nvSpPr>
          <p:spPr>
            <a:xfrm>
              <a:off x="8000866" y="1009663"/>
              <a:ext cx="1" cy="814370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354" name="Linea"/>
            <p:cNvSpPr/>
            <p:nvPr/>
          </p:nvSpPr>
          <p:spPr>
            <a:xfrm>
              <a:off x="2781166" y="1009663"/>
              <a:ext cx="1" cy="814370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355" name="Linea"/>
            <p:cNvSpPr/>
            <p:nvPr/>
          </p:nvSpPr>
          <p:spPr>
            <a:xfrm>
              <a:off x="1702075" y="1009663"/>
              <a:ext cx="1" cy="814370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356" name="Linea"/>
            <p:cNvSpPr/>
            <p:nvPr/>
          </p:nvSpPr>
          <p:spPr>
            <a:xfrm>
              <a:off x="3968616" y="1009663"/>
              <a:ext cx="1" cy="814370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357" name="Linea"/>
            <p:cNvSpPr/>
            <p:nvPr/>
          </p:nvSpPr>
          <p:spPr>
            <a:xfrm flipH="1">
              <a:off x="520975" y="1009663"/>
              <a:ext cx="1" cy="814370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360" name="Gruppo"/>
            <p:cNvGrpSpPr/>
            <p:nvPr/>
          </p:nvGrpSpPr>
          <p:grpSpPr>
            <a:xfrm>
              <a:off x="1555616" y="539406"/>
              <a:ext cx="1384301" cy="279401"/>
              <a:chOff x="0" y="0"/>
              <a:chExt cx="1384300" cy="279400"/>
            </a:xfrm>
          </p:grpSpPr>
          <p:sp>
            <p:nvSpPr>
              <p:cNvPr id="358" name="Rettangolo arrotondato"/>
              <p:cNvSpPr/>
              <p:nvPr/>
            </p:nvSpPr>
            <p:spPr>
              <a:xfrm>
                <a:off x="0" y="0"/>
                <a:ext cx="1384300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59" name="Prodotti esistenti"/>
              <p:cNvSpPr txBox="1"/>
              <p:nvPr/>
            </p:nvSpPr>
            <p:spPr>
              <a:xfrm>
                <a:off x="2724" y="32991"/>
                <a:ext cx="1378852" cy="2134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Prodotti esistenti</a:t>
                </a:r>
              </a:p>
            </p:txBody>
          </p:sp>
        </p:grpSp>
        <p:grpSp>
          <p:nvGrpSpPr>
            <p:cNvPr id="363" name="Gruppo"/>
            <p:cNvGrpSpPr/>
            <p:nvPr/>
          </p:nvGrpSpPr>
          <p:grpSpPr>
            <a:xfrm>
              <a:off x="0" y="1174406"/>
              <a:ext cx="984943" cy="279401"/>
              <a:chOff x="0" y="0"/>
              <a:chExt cx="984942" cy="279400"/>
            </a:xfrm>
          </p:grpSpPr>
          <p:sp>
            <p:nvSpPr>
              <p:cNvPr id="361" name="Rettangolo arrotondato"/>
              <p:cNvSpPr/>
              <p:nvPr/>
            </p:nvSpPr>
            <p:spPr>
              <a:xfrm>
                <a:off x="0" y="0"/>
                <a:ext cx="984943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62" name="Culturale"/>
              <p:cNvSpPr txBox="1"/>
              <p:nvPr/>
            </p:nvSpPr>
            <p:spPr>
              <a:xfrm>
                <a:off x="83136" y="31509"/>
                <a:ext cx="818670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Culturale </a:t>
                </a:r>
              </a:p>
            </p:txBody>
          </p:sp>
        </p:grpSp>
        <p:grpSp>
          <p:nvGrpSpPr>
            <p:cNvPr id="366" name="Gruppo"/>
            <p:cNvGrpSpPr/>
            <p:nvPr/>
          </p:nvGrpSpPr>
          <p:grpSpPr>
            <a:xfrm>
              <a:off x="1368652" y="1174406"/>
              <a:ext cx="666847" cy="279401"/>
              <a:chOff x="0" y="0"/>
              <a:chExt cx="666846" cy="279400"/>
            </a:xfrm>
          </p:grpSpPr>
          <p:sp>
            <p:nvSpPr>
              <p:cNvPr id="364" name="Rettangolo arrotondato"/>
              <p:cNvSpPr/>
              <p:nvPr/>
            </p:nvSpPr>
            <p:spPr>
              <a:xfrm>
                <a:off x="0" y="0"/>
                <a:ext cx="666847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65" name="Eventi"/>
              <p:cNvSpPr txBox="1"/>
              <p:nvPr/>
            </p:nvSpPr>
            <p:spPr>
              <a:xfrm>
                <a:off x="79705" y="31509"/>
                <a:ext cx="507436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Eventi </a:t>
                </a:r>
              </a:p>
            </p:txBody>
          </p:sp>
        </p:grpSp>
        <p:grpSp>
          <p:nvGrpSpPr>
            <p:cNvPr id="369" name="Gruppo"/>
            <p:cNvGrpSpPr/>
            <p:nvPr/>
          </p:nvGrpSpPr>
          <p:grpSpPr>
            <a:xfrm>
              <a:off x="2285866" y="1174406"/>
              <a:ext cx="1098202" cy="279401"/>
              <a:chOff x="0" y="0"/>
              <a:chExt cx="1098200" cy="279400"/>
            </a:xfrm>
          </p:grpSpPr>
          <p:sp>
            <p:nvSpPr>
              <p:cNvPr id="367" name="Rettangolo arrotondato"/>
              <p:cNvSpPr/>
              <p:nvPr/>
            </p:nvSpPr>
            <p:spPr>
              <a:xfrm>
                <a:off x="0" y="0"/>
                <a:ext cx="1098201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68" name="Gastronomico"/>
              <p:cNvSpPr txBox="1"/>
              <p:nvPr/>
            </p:nvSpPr>
            <p:spPr>
              <a:xfrm>
                <a:off x="36055" y="31509"/>
                <a:ext cx="1026091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Gastronomico </a:t>
                </a:r>
              </a:p>
            </p:txBody>
          </p:sp>
        </p:grpSp>
        <p:grpSp>
          <p:nvGrpSpPr>
            <p:cNvPr id="372" name="Gruppo"/>
            <p:cNvGrpSpPr/>
            <p:nvPr/>
          </p:nvGrpSpPr>
          <p:grpSpPr>
            <a:xfrm>
              <a:off x="3559090" y="1174406"/>
              <a:ext cx="822461" cy="279401"/>
              <a:chOff x="0" y="0"/>
              <a:chExt cx="822460" cy="279400"/>
            </a:xfrm>
          </p:grpSpPr>
          <p:sp>
            <p:nvSpPr>
              <p:cNvPr id="370" name="Rettangolo arrotondato"/>
              <p:cNvSpPr/>
              <p:nvPr/>
            </p:nvSpPr>
            <p:spPr>
              <a:xfrm>
                <a:off x="0" y="0"/>
                <a:ext cx="822461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71" name="Balneare"/>
              <p:cNvSpPr txBox="1"/>
              <p:nvPr/>
            </p:nvSpPr>
            <p:spPr>
              <a:xfrm>
                <a:off x="50585" y="31509"/>
                <a:ext cx="721291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Balneare</a:t>
                </a:r>
              </a:p>
            </p:txBody>
          </p:sp>
        </p:grpSp>
        <p:grpSp>
          <p:nvGrpSpPr>
            <p:cNvPr id="375" name="Gruppo"/>
            <p:cNvGrpSpPr/>
            <p:nvPr/>
          </p:nvGrpSpPr>
          <p:grpSpPr>
            <a:xfrm>
              <a:off x="3678677" y="1756105"/>
              <a:ext cx="583287" cy="279401"/>
              <a:chOff x="0" y="0"/>
              <a:chExt cx="583286" cy="279400"/>
            </a:xfrm>
          </p:grpSpPr>
          <p:sp>
            <p:nvSpPr>
              <p:cNvPr id="373" name="Rettangolo arrotondato"/>
              <p:cNvSpPr/>
              <p:nvPr/>
            </p:nvSpPr>
            <p:spPr>
              <a:xfrm>
                <a:off x="0" y="0"/>
                <a:ext cx="583287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74" name="Estate"/>
              <p:cNvSpPr txBox="1"/>
              <p:nvPr/>
            </p:nvSpPr>
            <p:spPr>
              <a:xfrm>
                <a:off x="22952" y="31509"/>
                <a:ext cx="537383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Estate </a:t>
                </a:r>
              </a:p>
            </p:txBody>
          </p:sp>
        </p:grpSp>
        <p:grpSp>
          <p:nvGrpSpPr>
            <p:cNvPr id="378" name="Gruppo"/>
            <p:cNvGrpSpPr/>
            <p:nvPr/>
          </p:nvGrpSpPr>
          <p:grpSpPr>
            <a:xfrm>
              <a:off x="6172066" y="539406"/>
              <a:ext cx="1384301" cy="279401"/>
              <a:chOff x="0" y="0"/>
              <a:chExt cx="1384300" cy="279400"/>
            </a:xfrm>
          </p:grpSpPr>
          <p:sp>
            <p:nvSpPr>
              <p:cNvPr id="376" name="Rettangolo arrotondato"/>
              <p:cNvSpPr/>
              <p:nvPr/>
            </p:nvSpPr>
            <p:spPr>
              <a:xfrm>
                <a:off x="0" y="0"/>
                <a:ext cx="1384300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77" name="Nuovi prodotti"/>
              <p:cNvSpPr txBox="1"/>
              <p:nvPr/>
            </p:nvSpPr>
            <p:spPr>
              <a:xfrm>
                <a:off x="141461" y="32991"/>
                <a:ext cx="1101377" cy="2134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Nuovi prodotti </a:t>
                </a:r>
              </a:p>
            </p:txBody>
          </p:sp>
        </p:grpSp>
        <p:grpSp>
          <p:nvGrpSpPr>
            <p:cNvPr id="381" name="Gruppo"/>
            <p:cNvGrpSpPr/>
            <p:nvPr/>
          </p:nvGrpSpPr>
          <p:grpSpPr>
            <a:xfrm>
              <a:off x="4866027" y="1174406"/>
              <a:ext cx="1401810" cy="279401"/>
              <a:chOff x="0" y="0"/>
              <a:chExt cx="1401809" cy="279400"/>
            </a:xfrm>
          </p:grpSpPr>
          <p:sp>
            <p:nvSpPr>
              <p:cNvPr id="379" name="Rettangolo arrotondato"/>
              <p:cNvSpPr/>
              <p:nvPr/>
            </p:nvSpPr>
            <p:spPr>
              <a:xfrm>
                <a:off x="0" y="0"/>
                <a:ext cx="1401810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80" name="Urbano city break"/>
              <p:cNvSpPr txBox="1"/>
              <p:nvPr/>
            </p:nvSpPr>
            <p:spPr>
              <a:xfrm>
                <a:off x="52592" y="31509"/>
                <a:ext cx="1296626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Urbano city break </a:t>
                </a:r>
              </a:p>
            </p:txBody>
          </p:sp>
        </p:grpSp>
        <p:grpSp>
          <p:nvGrpSpPr>
            <p:cNvPr id="384" name="Gruppo"/>
            <p:cNvGrpSpPr/>
            <p:nvPr/>
          </p:nvGrpSpPr>
          <p:grpSpPr>
            <a:xfrm>
              <a:off x="2419207" y="1756105"/>
              <a:ext cx="831520" cy="523595"/>
              <a:chOff x="0" y="0"/>
              <a:chExt cx="831518" cy="523594"/>
            </a:xfrm>
          </p:grpSpPr>
          <p:sp>
            <p:nvSpPr>
              <p:cNvPr id="382" name="Rettangolo arrotondato"/>
              <p:cNvSpPr/>
              <p:nvPr/>
            </p:nvSpPr>
            <p:spPr>
              <a:xfrm>
                <a:off x="0" y="0"/>
                <a:ext cx="831519" cy="523595"/>
              </a:xfrm>
              <a:prstGeom prst="roundRect">
                <a:avLst>
                  <a:gd name="adj" fmla="val 7277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83" name="Primavera, estate, autunno"/>
              <p:cNvSpPr txBox="1"/>
              <p:nvPr/>
            </p:nvSpPr>
            <p:spPr>
              <a:xfrm>
                <a:off x="2941" y="23216"/>
                <a:ext cx="825637" cy="477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Primavera, estate, autunno</a:t>
                </a:r>
              </a:p>
            </p:txBody>
          </p:sp>
        </p:grpSp>
        <p:grpSp>
          <p:nvGrpSpPr>
            <p:cNvPr id="387" name="Gruppo"/>
            <p:cNvGrpSpPr/>
            <p:nvPr/>
          </p:nvGrpSpPr>
          <p:grpSpPr>
            <a:xfrm>
              <a:off x="6428373" y="1174406"/>
              <a:ext cx="871686" cy="279401"/>
              <a:chOff x="0" y="0"/>
              <a:chExt cx="871684" cy="279400"/>
            </a:xfrm>
          </p:grpSpPr>
          <p:sp>
            <p:nvSpPr>
              <p:cNvPr id="385" name="Rettangolo arrotondato"/>
              <p:cNvSpPr/>
              <p:nvPr/>
            </p:nvSpPr>
            <p:spPr>
              <a:xfrm>
                <a:off x="0" y="0"/>
                <a:ext cx="871685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86" name="Well-being"/>
              <p:cNvSpPr txBox="1"/>
              <p:nvPr/>
            </p:nvSpPr>
            <p:spPr>
              <a:xfrm>
                <a:off x="23024" y="31509"/>
                <a:ext cx="825636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Well-being </a:t>
                </a:r>
              </a:p>
            </p:txBody>
          </p:sp>
        </p:grpSp>
        <p:grpSp>
          <p:nvGrpSpPr>
            <p:cNvPr id="390" name="Gruppo"/>
            <p:cNvGrpSpPr/>
            <p:nvPr/>
          </p:nvGrpSpPr>
          <p:grpSpPr>
            <a:xfrm>
              <a:off x="7403966" y="1174406"/>
              <a:ext cx="1098202" cy="279401"/>
              <a:chOff x="0" y="0"/>
              <a:chExt cx="1098200" cy="279400"/>
            </a:xfrm>
          </p:grpSpPr>
          <p:sp>
            <p:nvSpPr>
              <p:cNvPr id="388" name="Rettangolo arrotondato"/>
              <p:cNvSpPr/>
              <p:nvPr/>
            </p:nvSpPr>
            <p:spPr>
              <a:xfrm>
                <a:off x="0" y="0"/>
                <a:ext cx="1098201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89" name="Crocierismo"/>
              <p:cNvSpPr txBox="1"/>
              <p:nvPr/>
            </p:nvSpPr>
            <p:spPr>
              <a:xfrm>
                <a:off x="105905" y="31509"/>
                <a:ext cx="886391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Crocierismo </a:t>
                </a:r>
              </a:p>
            </p:txBody>
          </p:sp>
        </p:grpSp>
        <p:grpSp>
          <p:nvGrpSpPr>
            <p:cNvPr id="393" name="Gruppo"/>
            <p:cNvGrpSpPr/>
            <p:nvPr/>
          </p:nvGrpSpPr>
          <p:grpSpPr>
            <a:xfrm>
              <a:off x="0" y="1756105"/>
              <a:ext cx="984943" cy="279401"/>
              <a:chOff x="0" y="0"/>
              <a:chExt cx="984942" cy="279400"/>
            </a:xfrm>
          </p:grpSpPr>
          <p:sp>
            <p:nvSpPr>
              <p:cNvPr id="391" name="Rettangolo arrotondato"/>
              <p:cNvSpPr/>
              <p:nvPr/>
            </p:nvSpPr>
            <p:spPr>
              <a:xfrm>
                <a:off x="0" y="0"/>
                <a:ext cx="984943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92" name="Tutto l’anno"/>
              <p:cNvSpPr txBox="1"/>
              <p:nvPr/>
            </p:nvSpPr>
            <p:spPr>
              <a:xfrm>
                <a:off x="40386" y="31509"/>
                <a:ext cx="904170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Tutto l’anno </a:t>
                </a:r>
              </a:p>
            </p:txBody>
          </p:sp>
        </p:grpSp>
        <p:grpSp>
          <p:nvGrpSpPr>
            <p:cNvPr id="396" name="Gruppo"/>
            <p:cNvGrpSpPr/>
            <p:nvPr/>
          </p:nvGrpSpPr>
          <p:grpSpPr>
            <a:xfrm>
              <a:off x="1209603" y="1756105"/>
              <a:ext cx="984944" cy="279401"/>
              <a:chOff x="0" y="0"/>
              <a:chExt cx="984942" cy="279400"/>
            </a:xfrm>
          </p:grpSpPr>
          <p:sp>
            <p:nvSpPr>
              <p:cNvPr id="394" name="Rettangolo arrotondato"/>
              <p:cNvSpPr/>
              <p:nvPr/>
            </p:nvSpPr>
            <p:spPr>
              <a:xfrm>
                <a:off x="0" y="0"/>
                <a:ext cx="984943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95" name="Tutto l’anno"/>
              <p:cNvSpPr txBox="1"/>
              <p:nvPr/>
            </p:nvSpPr>
            <p:spPr>
              <a:xfrm>
                <a:off x="40386" y="31509"/>
                <a:ext cx="904170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Tutto l’anno </a:t>
                </a:r>
              </a:p>
            </p:txBody>
          </p:sp>
        </p:grpSp>
        <p:grpSp>
          <p:nvGrpSpPr>
            <p:cNvPr id="399" name="Gruppo"/>
            <p:cNvGrpSpPr/>
            <p:nvPr/>
          </p:nvGrpSpPr>
          <p:grpSpPr>
            <a:xfrm>
              <a:off x="6371744" y="1756105"/>
              <a:ext cx="984944" cy="279401"/>
              <a:chOff x="0" y="0"/>
              <a:chExt cx="984942" cy="279400"/>
            </a:xfrm>
          </p:grpSpPr>
          <p:sp>
            <p:nvSpPr>
              <p:cNvPr id="397" name="Rettangolo arrotondato"/>
              <p:cNvSpPr/>
              <p:nvPr/>
            </p:nvSpPr>
            <p:spPr>
              <a:xfrm>
                <a:off x="0" y="0"/>
                <a:ext cx="984943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398" name="Tutto l’anno"/>
              <p:cNvSpPr txBox="1"/>
              <p:nvPr/>
            </p:nvSpPr>
            <p:spPr>
              <a:xfrm>
                <a:off x="40386" y="31509"/>
                <a:ext cx="904170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Tutto l’anno </a:t>
                </a:r>
              </a:p>
            </p:txBody>
          </p:sp>
        </p:grpSp>
        <p:grpSp>
          <p:nvGrpSpPr>
            <p:cNvPr id="402" name="Gruppo"/>
            <p:cNvGrpSpPr/>
            <p:nvPr/>
          </p:nvGrpSpPr>
          <p:grpSpPr>
            <a:xfrm>
              <a:off x="7460595" y="1756105"/>
              <a:ext cx="984944" cy="279401"/>
              <a:chOff x="0" y="0"/>
              <a:chExt cx="984942" cy="279400"/>
            </a:xfrm>
          </p:grpSpPr>
          <p:sp>
            <p:nvSpPr>
              <p:cNvPr id="400" name="Rettangolo arrotondato"/>
              <p:cNvSpPr/>
              <p:nvPr/>
            </p:nvSpPr>
            <p:spPr>
              <a:xfrm>
                <a:off x="0" y="0"/>
                <a:ext cx="984943" cy="279400"/>
              </a:xfrm>
              <a:prstGeom prst="roundRect">
                <a:avLst>
                  <a:gd name="adj" fmla="val 13636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401" name="Tutto l’anno"/>
              <p:cNvSpPr txBox="1"/>
              <p:nvPr/>
            </p:nvSpPr>
            <p:spPr>
              <a:xfrm>
                <a:off x="40386" y="31509"/>
                <a:ext cx="904170" cy="216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Tutto l’anno </a:t>
                </a:r>
              </a:p>
            </p:txBody>
          </p:sp>
        </p:grpSp>
        <p:grpSp>
          <p:nvGrpSpPr>
            <p:cNvPr id="405" name="Gruppo"/>
            <p:cNvGrpSpPr/>
            <p:nvPr/>
          </p:nvGrpSpPr>
          <p:grpSpPr>
            <a:xfrm>
              <a:off x="5063358" y="1756105"/>
              <a:ext cx="831519" cy="523595"/>
              <a:chOff x="0" y="0"/>
              <a:chExt cx="831518" cy="523594"/>
            </a:xfrm>
          </p:grpSpPr>
          <p:sp>
            <p:nvSpPr>
              <p:cNvPr id="403" name="Rettangolo arrotondato"/>
              <p:cNvSpPr/>
              <p:nvPr/>
            </p:nvSpPr>
            <p:spPr>
              <a:xfrm>
                <a:off x="0" y="0"/>
                <a:ext cx="831519" cy="523595"/>
              </a:xfrm>
              <a:prstGeom prst="roundRect">
                <a:avLst>
                  <a:gd name="adj" fmla="val 7277"/>
                </a:avLst>
              </a:prstGeom>
              <a:solidFill>
                <a:srgbClr val="FFFFFF"/>
              </a:solidFill>
              <a:ln w="3175" cap="flat">
                <a:solidFill>
                  <a:srgbClr val="9437FF"/>
                </a:solidFill>
                <a:prstDash val="sysDot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685800">
                  <a:lnSpc>
                    <a:spcPct val="100000"/>
                  </a:lnSpc>
                  <a:spcBef>
                    <a:spcPts val="0"/>
                  </a:spcBef>
                  <a:defRPr b="0" cap="none" spc="0" sz="1300">
                    <a:solidFill>
                      <a:srgbClr val="000000"/>
                    </a:solidFill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404" name="Primavera, estate, autunno"/>
              <p:cNvSpPr txBox="1"/>
              <p:nvPr/>
            </p:nvSpPr>
            <p:spPr>
              <a:xfrm>
                <a:off x="2941" y="23216"/>
                <a:ext cx="825637" cy="477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>
                    <a:solidFill>
                      <a:srgbClr val="941751"/>
                    </a:solidFill>
                  </a:defRPr>
                </a:lvl1pPr>
              </a:lstStyle>
              <a:p>
                <a:pPr/>
                <a:r>
                  <a:t>Primavera, estate, autunno</a:t>
                </a:r>
              </a:p>
            </p:txBody>
          </p:sp>
        </p:grpSp>
        <p:sp>
          <p:nvSpPr>
            <p:cNvPr id="406" name="Linea"/>
            <p:cNvSpPr/>
            <p:nvPr/>
          </p:nvSpPr>
          <p:spPr>
            <a:xfrm>
              <a:off x="514625" y="1016013"/>
              <a:ext cx="7492416" cy="1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407" name="Rettangolo arrotondato"/>
            <p:cNvSpPr/>
            <p:nvPr/>
          </p:nvSpPr>
          <p:spPr>
            <a:xfrm>
              <a:off x="3849602" y="0"/>
              <a:ext cx="822462" cy="279400"/>
            </a:xfrm>
            <a:prstGeom prst="roundRect">
              <a:avLst>
                <a:gd name="adj" fmla="val 13636"/>
              </a:avLst>
            </a:prstGeom>
            <a:solidFill>
              <a:srgbClr val="FFFFFF"/>
            </a:solidFill>
            <a:ln w="3175" cap="flat">
              <a:solidFill>
                <a:srgbClr val="9437FF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408" name="Livorno"/>
            <p:cNvSpPr txBox="1"/>
            <p:nvPr/>
          </p:nvSpPr>
          <p:spPr>
            <a:xfrm>
              <a:off x="3941341" y="13024"/>
              <a:ext cx="638984" cy="253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>
                  <a:solidFill>
                    <a:srgbClr val="941751"/>
                  </a:solidFill>
                </a:defRPr>
              </a:lvl1pPr>
            </a:lstStyle>
            <a:p>
              <a:pPr/>
              <a:r>
                <a:t>Livorno</a:t>
              </a:r>
            </a:p>
          </p:txBody>
        </p:sp>
        <p:sp>
          <p:nvSpPr>
            <p:cNvPr id="409" name="Linea"/>
            <p:cNvSpPr/>
            <p:nvPr/>
          </p:nvSpPr>
          <p:spPr>
            <a:xfrm>
              <a:off x="2247766" y="401307"/>
              <a:ext cx="4565651" cy="1"/>
            </a:xfrm>
            <a:prstGeom prst="line">
              <a:avLst/>
            </a:prstGeom>
            <a:noFill/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13" name="Segnaposto contenuto 5"/>
          <p:cNvSpPr txBox="1"/>
          <p:nvPr>
            <p:ph type="body" sz="quarter" idx="1"/>
          </p:nvPr>
        </p:nvSpPr>
        <p:spPr>
          <a:xfrm>
            <a:off x="629585" y="1416499"/>
            <a:ext cx="7944789" cy="43892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Le attività ed esperienze che stiamo già sviluppando e che svilupperemo</a:t>
            </a:r>
          </a:p>
        </p:txBody>
      </p:sp>
      <p:sp>
        <p:nvSpPr>
          <p:cNvPr id="414" name="Pescaturismo: il cacciucco dal mare alla tavola!…"/>
          <p:cNvSpPr txBox="1"/>
          <p:nvPr/>
        </p:nvSpPr>
        <p:spPr>
          <a:xfrm>
            <a:off x="683752" y="1881462"/>
            <a:ext cx="3819206" cy="243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Pescaturismo: il cacciucco dal mare alla tavola!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Laboratorio di cucina al mercato delle vettovaglie: alla scoperta delle tipicità livornesi!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Tour in battello: emozioni da vivere!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Alla scoperta dei monti livornesi: sentieri e cammini tra mare, montagna e collina!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Benessere in Terrazza Mascagni: relax con vista!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Laboratori di panificazione</a:t>
            </a:r>
          </a:p>
        </p:txBody>
      </p:sp>
      <p:sp>
        <p:nvSpPr>
          <p:cNvPr id="415" name="Fortest therapy…"/>
          <p:cNvSpPr txBox="1"/>
          <p:nvPr/>
        </p:nvSpPr>
        <p:spPr>
          <a:xfrm>
            <a:off x="4663085" y="1881462"/>
            <a:ext cx="3819207" cy="243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Fortest therapy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Trekking lungo due laghi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Survival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Apicoltura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Mountain bike e-bike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Tiro con l’arco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Birdwatching presso la riserva naturale regionale Oasi della Contessa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Addestramento cani ricerca dispersi</a:t>
            </a:r>
          </a:p>
          <a:p>
            <a:pPr marL="228600" indent="-228600" algn="l" defTabSz="685800">
              <a:lnSpc>
                <a:spcPct val="99000"/>
              </a:lnSpc>
              <a:spcBef>
                <a:spcPts val="0"/>
              </a:spcBef>
              <a:buSzPct val="100000"/>
              <a:buChar char="•"/>
              <a:defRPr b="0" cap="none" spc="0" sz="145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Viaggio nella Livorno di una volta attraverso il suo ultimo alfiere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18" name="Segnaposto contenuto 5"/>
          <p:cNvSpPr txBox="1"/>
          <p:nvPr>
            <p:ph type="body" sz="quarter" idx="1"/>
          </p:nvPr>
        </p:nvSpPr>
        <p:spPr>
          <a:xfrm>
            <a:off x="629585" y="1416499"/>
            <a:ext cx="7944789" cy="44874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informazione e accoglienza turistica</a:t>
            </a:r>
          </a:p>
        </p:txBody>
      </p:sp>
      <p:sp>
        <p:nvSpPr>
          <p:cNvPr id="419" name="Obiettivi:…"/>
          <p:cNvSpPr txBox="1"/>
          <p:nvPr/>
        </p:nvSpPr>
        <p:spPr>
          <a:xfrm>
            <a:off x="690880" y="1870974"/>
            <a:ext cx="7822200" cy="212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Obiettivi: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Assicurare una corretta gestione dell’Ambito Livorno a partire dall’informazione e accoglienza turistica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Offrire un servizio eccellente al turista dell’Ambito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Offrire un servizio che agevoli la pianificazione complessiva del soggiorno del turista, offrendo informazioni su alloggi, ristorazione, mobilità, attività, collegamenti ecc.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Agevolare la prenotazione di servizi turistici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Sviluppare progetti tecnologici che forniscano una nuova visione omnicanale del processo di informazione, coinvolgimento e servizio al cliente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22" name="Segnaposto contenuto 5"/>
          <p:cNvSpPr txBox="1"/>
          <p:nvPr>
            <p:ph type="body" idx="1"/>
          </p:nvPr>
        </p:nvSpPr>
        <p:spPr>
          <a:xfrm>
            <a:off x="629585" y="1416499"/>
            <a:ext cx="7944789" cy="318897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Programma informazione e accoglienza turistica</a:t>
            </a:r>
          </a:p>
          <a:p>
            <a:pPr marL="0" indent="0">
              <a:buSzTx/>
              <a:buNone/>
            </a:pPr>
            <a:r>
              <a:t>Ufficio IAT come Centro servizi</a:t>
            </a:r>
          </a:p>
          <a:p>
            <a:pPr marL="0" indent="0">
              <a:buSzTx/>
              <a:buNone/>
            </a:pPr>
          </a:p>
          <a:p>
            <a:pPr marL="124690" indent="-124690"/>
            <a:r>
              <a:t>Unità operativa, organizzata e strutturata, un hub che oltre a fornire la classica informazione turistica, offra anche dei servizi, come la prenotazione di tour ed esperienze, il noleggio delle biciclette, supporto nella pianificazione ecc.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25" name="Segnaposto contenuto 5"/>
          <p:cNvSpPr txBox="1"/>
          <p:nvPr>
            <p:ph type="body" sz="quarter" idx="1"/>
          </p:nvPr>
        </p:nvSpPr>
        <p:spPr>
          <a:xfrm>
            <a:off x="629585" y="1416499"/>
            <a:ext cx="7944789" cy="45923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eventi</a:t>
            </a:r>
          </a:p>
        </p:txBody>
      </p:sp>
      <p:sp>
        <p:nvSpPr>
          <p:cNvPr id="426" name="CasellaDiTesto 9"/>
          <p:cNvSpPr txBox="1"/>
          <p:nvPr/>
        </p:nvSpPr>
        <p:spPr>
          <a:xfrm>
            <a:off x="4691922" y="1859112"/>
            <a:ext cx="4204489" cy="27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Due tipologie:</a:t>
            </a:r>
          </a:p>
          <a:p>
            <a:pPr marL="182165" indent="-182165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Micro-eventi: attività di turismo urbano, gastronomico, well-being, olistiche e sportive (es. camminate, yoga, mindfulness)</a:t>
            </a:r>
          </a:p>
          <a:p>
            <a:pPr marL="182165" indent="-182165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Eventi di animazione e intrattenimento, di livello nazionale ed internazionale, che si focalizzino sul patrimonio e le tipicità della città (es. Cacciucco Pride, Effetto Venezia)</a:t>
            </a:r>
          </a:p>
        </p:txBody>
      </p:sp>
      <p:sp>
        <p:nvSpPr>
          <p:cNvPr id="427" name="Obiettivi:…"/>
          <p:cNvSpPr txBox="1"/>
          <p:nvPr/>
        </p:nvSpPr>
        <p:spPr>
          <a:xfrm>
            <a:off x="679272" y="1859112"/>
            <a:ext cx="3908880" cy="2200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Obiettivi: </a:t>
            </a:r>
            <a:endParaRPr sz="2400">
              <a:latin typeface="Abadi"/>
              <a:ea typeface="Abadi"/>
              <a:cs typeface="Abadi"/>
              <a:sym typeface="Abadi"/>
            </a:endParaRPr>
          </a:p>
          <a:p>
            <a:pPr marL="182165" indent="-182165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Rafforzare la competitività e attrattività turistica degli eventi di Livorno, come parte dell’offerta di turismo urbano</a:t>
            </a:r>
            <a:endParaRPr sz="2400">
              <a:latin typeface="Abadi"/>
              <a:ea typeface="Abadi"/>
              <a:cs typeface="Abadi"/>
              <a:sym typeface="Abadi"/>
            </a:endParaRPr>
          </a:p>
          <a:p>
            <a:pPr marL="182165" indent="-182165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Ottimizzare l’offerta di eventi attuali verso una maggiore valenza turistica</a:t>
            </a:r>
            <a:endParaRPr sz="2400">
              <a:latin typeface="Abadi"/>
              <a:ea typeface="Abadi"/>
              <a:cs typeface="Abadi"/>
              <a:sym typeface="Abadi"/>
            </a:endParaRPr>
          </a:p>
          <a:p>
            <a:pPr marL="182165" indent="-182165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Allungare la stagionalità di Livorno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LA VISIONE STRATEGICA PER LIVORNO</a:t>
            </a:r>
            <a:br/>
            <a:r>
              <a:t>Cosa vogliamo essere?</a:t>
            </a:r>
          </a:p>
        </p:txBody>
      </p:sp>
      <p:sp>
        <p:nvSpPr>
          <p:cNvPr id="231" name="Segnaposto testo 5"/>
          <p:cNvSpPr txBox="1"/>
          <p:nvPr>
            <p:ph type="body" sz="quarter" idx="1"/>
          </p:nvPr>
        </p:nvSpPr>
        <p:spPr>
          <a:xfrm>
            <a:off x="628650" y="1631188"/>
            <a:ext cx="3886200" cy="2148588"/>
          </a:xfrm>
          <a:prstGeom prst="rect">
            <a:avLst/>
          </a:prstGeom>
        </p:spPr>
        <p:txBody>
          <a:bodyPr/>
          <a:lstStyle>
            <a:lvl1pPr marL="0" indent="0" defTabSz="651509">
              <a:buSzTx/>
              <a:buFontTx/>
              <a:buNone/>
              <a:defRPr sz="1615"/>
            </a:lvl1pPr>
          </a:lstStyle>
          <a:p>
            <a:pPr/>
            <a:r>
              <a:t>«Livorno deve essere una destinazione turistica riconoscibile per il suo stile di vita mediterraneo e italiano, la sua storia, le sue tradizioni, l’enogastronomia e le sue specificità. Deve essere una ‘’nuova’’ destinazione da scoprire in quanto si differenzia rispetto alla altre località turistiche più note in Italia e in Toscana.»</a:t>
            </a:r>
          </a:p>
        </p:txBody>
      </p:sp>
      <p:pic>
        <p:nvPicPr>
          <p:cNvPr id="232" name="Segnaposto contenuto 9" descr="Segnaposto contenuto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1700" y="1143923"/>
            <a:ext cx="3943350" cy="2982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30" name="Segnaposto contenuto 5"/>
          <p:cNvSpPr txBox="1"/>
          <p:nvPr>
            <p:ph type="body" sz="quarter" idx="1"/>
          </p:nvPr>
        </p:nvSpPr>
        <p:spPr>
          <a:xfrm>
            <a:off x="629585" y="1416499"/>
            <a:ext cx="7944789" cy="4694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mobilità e accessibilità alla destinazione </a:t>
            </a:r>
          </a:p>
        </p:txBody>
      </p:sp>
      <p:sp>
        <p:nvSpPr>
          <p:cNvPr id="431" name="Obiettivi:…"/>
          <p:cNvSpPr txBox="1"/>
          <p:nvPr/>
        </p:nvSpPr>
        <p:spPr>
          <a:xfrm>
            <a:off x="628650" y="1903750"/>
            <a:ext cx="3943350" cy="167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Obiettivi: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Potenziare i servizi di trasporto pubblico da / per l’Ambito, in ottica sostenibile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Potenziare la mobilità interna, a supporto dello sviluppo del prodotto-destinazione </a:t>
            </a: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Incrementare collegamenti con Aeroporto di Pisa</a:t>
            </a:r>
          </a:p>
        </p:txBody>
      </p:sp>
      <p:sp>
        <p:nvSpPr>
          <p:cNvPr id="432" name="CasellaDiTesto 9"/>
          <p:cNvSpPr txBox="1"/>
          <p:nvPr/>
        </p:nvSpPr>
        <p:spPr>
          <a:xfrm>
            <a:off x="4691922" y="1870694"/>
            <a:ext cx="4204489" cy="21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Promuovere Livorno come città facilmente raggiungibile </a:t>
            </a: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Rafforzare il TPL (fasce serali, raggiungere anche le zone esterne al centro città, come Quercianella, Antignano ecc.)</a:t>
            </a: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Creare un servizio di mobilità via mare (es. taxiboat)</a:t>
            </a:r>
          </a:p>
          <a:p>
            <a:pPr marL="159203" indent="-1592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Incrementare collegamenti del TPL con Collesalvetti e le sue frazioni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35" name="Segnaposto contenuto 5"/>
          <p:cNvSpPr txBox="1"/>
          <p:nvPr>
            <p:ph type="body" idx="1"/>
          </p:nvPr>
        </p:nvSpPr>
        <p:spPr>
          <a:xfrm>
            <a:off x="629585" y="1416499"/>
            <a:ext cx="7944789" cy="318897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sistema-destinazione </a:t>
            </a:r>
          </a:p>
        </p:txBody>
      </p:sp>
      <p:sp>
        <p:nvSpPr>
          <p:cNvPr id="436" name="Obiettivi:…"/>
          <p:cNvSpPr txBox="1"/>
          <p:nvPr/>
        </p:nvSpPr>
        <p:spPr>
          <a:xfrm>
            <a:off x="628649" y="1903750"/>
            <a:ext cx="7944788" cy="21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Obiettivi: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Supportare gli operatori nello sviluppo, organizzazione ed erogazione delle proposte ai turisti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Strutturare e gestire i micro-eventi e le attività delle diverse tipologie di prodotti turistici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Promuovere e comunicare al mercato le proposte della destinazione Ambito Livorno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Coordinare gli operatori dei diversi settori di attività sul territorio (ricettività, ristorazione, commercio, turismo, ecc.)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39" name="Segnaposto contenuto 5"/>
          <p:cNvSpPr txBox="1"/>
          <p:nvPr>
            <p:ph type="body" sz="half" idx="1"/>
          </p:nvPr>
        </p:nvSpPr>
        <p:spPr>
          <a:xfrm>
            <a:off x="629588" y="1416497"/>
            <a:ext cx="3942411" cy="372700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500"/>
            </a:pPr>
            <a:r>
              <a:t>Le attività della Rete di destinazione:</a:t>
            </a:r>
          </a:p>
          <a:p>
            <a:pPr marL="171450" indent="-171450">
              <a:defRPr sz="1500"/>
            </a:pPr>
            <a:r>
              <a:t>Progettare e gestire prodotti, proposte, esperienze e servizi, orientati al well-being, turismo urbano, outdoor ecc. a partire dalle risorse e specificità</a:t>
            </a:r>
          </a:p>
          <a:p>
            <a:pPr marL="171450" indent="-171450">
              <a:defRPr sz="1500"/>
            </a:pPr>
            <a:r>
              <a:t>Promo-commercializzare servizi turistici e proposte turistiche aggregate, sia in modo individuale, sia sotto l’ombrello di Visit Livorno</a:t>
            </a:r>
          </a:p>
          <a:p>
            <a:pPr marL="171450" indent="-171450">
              <a:defRPr sz="1500"/>
            </a:pPr>
            <a:r>
              <a:t>Promuovere proposte turistiche aggregate dei singoli prodotti e servizi che gli aderenti offriranno al mercato</a:t>
            </a:r>
          </a:p>
        </p:txBody>
      </p:sp>
      <p:grpSp>
        <p:nvGrpSpPr>
          <p:cNvPr id="442" name="Gruppo"/>
          <p:cNvGrpSpPr/>
          <p:nvPr/>
        </p:nvGrpSpPr>
        <p:grpSpPr>
          <a:xfrm>
            <a:off x="5754868" y="1912741"/>
            <a:ext cx="2078848" cy="747958"/>
            <a:chOff x="0" y="0"/>
            <a:chExt cx="2078846" cy="747957"/>
          </a:xfrm>
        </p:grpSpPr>
        <p:sp>
          <p:nvSpPr>
            <p:cNvPr id="440" name="Rettangolo arrotondato"/>
            <p:cNvSpPr/>
            <p:nvPr/>
          </p:nvSpPr>
          <p:spPr>
            <a:xfrm>
              <a:off x="0" y="0"/>
              <a:ext cx="2078847" cy="747958"/>
            </a:xfrm>
            <a:prstGeom prst="roundRect">
              <a:avLst>
                <a:gd name="adj" fmla="val 10000"/>
              </a:avLst>
            </a:prstGeom>
            <a:solidFill>
              <a:srgbClr val="353D7D"/>
            </a:solidFill>
            <a:ln w="12700" cap="flat">
              <a:solidFill>
                <a:srgbClr val="0C49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88950">
                <a:spcBef>
                  <a:spcPts val="500"/>
                </a:spcBef>
                <a:defRPr b="0" cap="none" spc="0" sz="1300"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441" name="Rete di Destinazione Livorno"/>
            <p:cNvSpPr txBox="1"/>
            <p:nvPr/>
          </p:nvSpPr>
          <p:spPr>
            <a:xfrm>
              <a:off x="21906" y="129443"/>
              <a:ext cx="2035034" cy="48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909" tIns="41909" rIns="41909" bIns="41909" numCol="1" anchor="ctr">
              <a:spAutoFit/>
            </a:bodyPr>
            <a:lstStyle>
              <a:lvl1pPr defTabSz="488950">
                <a:defRPr spc="-14" sz="1400"/>
              </a:lvl1pPr>
            </a:lstStyle>
            <a:p>
              <a:pPr/>
              <a:r>
                <a:t>Rete di Destinazione Livorno</a:t>
              </a:r>
            </a:p>
          </p:txBody>
        </p:sp>
      </p:grpSp>
      <p:sp>
        <p:nvSpPr>
          <p:cNvPr id="443" name="Linea"/>
          <p:cNvSpPr/>
          <p:nvPr/>
        </p:nvSpPr>
        <p:spPr>
          <a:xfrm>
            <a:off x="5201511" y="2660699"/>
            <a:ext cx="1592781" cy="30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0800"/>
                </a:lnTo>
                <a:lnTo>
                  <a:pt x="0" y="1080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316C42"/>
            </a:solidFill>
            <a:miter/>
          </a:ln>
        </p:spPr>
        <p:txBody>
          <a:bodyPr lIns="45719" rIns="45719"/>
          <a:lstStyle/>
          <a:p>
            <a:pPr algn="l" defTabSz="685800">
              <a:lnSpc>
                <a:spcPct val="100000"/>
              </a:lnSpc>
              <a:spcBef>
                <a:spcPts val="0"/>
              </a:spcBef>
              <a:defRPr b="0" cap="none" spc="0" sz="1300">
                <a:solidFill>
                  <a:srgbClr val="000000"/>
                </a:solidFill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grpSp>
        <p:nvGrpSpPr>
          <p:cNvPr id="446" name="Gruppo"/>
          <p:cNvGrpSpPr/>
          <p:nvPr/>
        </p:nvGrpSpPr>
        <p:grpSpPr>
          <a:xfrm>
            <a:off x="4633478" y="2963651"/>
            <a:ext cx="1136068" cy="757380"/>
            <a:chOff x="0" y="0"/>
            <a:chExt cx="1136067" cy="757379"/>
          </a:xfrm>
        </p:grpSpPr>
        <p:sp>
          <p:nvSpPr>
            <p:cNvPr id="444" name="Rettangolo arrotondato"/>
            <p:cNvSpPr/>
            <p:nvPr/>
          </p:nvSpPr>
          <p:spPr>
            <a:xfrm>
              <a:off x="0" y="0"/>
              <a:ext cx="1136068" cy="757380"/>
            </a:xfrm>
            <a:prstGeom prst="roundRect">
              <a:avLst>
                <a:gd name="adj" fmla="val 10000"/>
              </a:avLst>
            </a:prstGeom>
            <a:solidFill>
              <a:srgbClr val="42B5B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11200">
                <a:spcBef>
                  <a:spcPts val="500"/>
                </a:spcBef>
                <a:defRPr b="0" cap="none" spc="0" sz="1300"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445" name="Rete di prodotto City Trip"/>
            <p:cNvSpPr txBox="1"/>
            <p:nvPr/>
          </p:nvSpPr>
          <p:spPr>
            <a:xfrm>
              <a:off x="22182" y="25294"/>
              <a:ext cx="1091703" cy="706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339" tIns="53339" rIns="53339" bIns="53339" numCol="1" anchor="ctr">
              <a:spAutoFit/>
            </a:bodyPr>
            <a:lstStyle>
              <a:lvl1pPr defTabSz="711200">
                <a:spcBef>
                  <a:spcPts val="500"/>
                </a:spcBef>
                <a:defRPr spc="-14" sz="1400"/>
              </a:lvl1pPr>
            </a:lstStyle>
            <a:p>
              <a:pPr/>
              <a:r>
                <a:t>Rete di prodotto City Trip</a:t>
              </a:r>
            </a:p>
          </p:txBody>
        </p:sp>
      </p:grpSp>
      <p:sp>
        <p:nvSpPr>
          <p:cNvPr id="447" name="Linea"/>
          <p:cNvSpPr/>
          <p:nvPr/>
        </p:nvSpPr>
        <p:spPr>
          <a:xfrm>
            <a:off x="6794293" y="2660698"/>
            <a:ext cx="1" cy="302952"/>
          </a:xfrm>
          <a:prstGeom prst="line">
            <a:avLst/>
          </a:prstGeom>
          <a:ln w="12700">
            <a:solidFill>
              <a:srgbClr val="316C42"/>
            </a:solidFill>
            <a:miter/>
          </a:ln>
        </p:spPr>
        <p:txBody>
          <a:bodyPr lIns="45719" rIns="45719"/>
          <a:lstStyle/>
          <a:p>
            <a:pPr algn="l" defTabSz="685800">
              <a:lnSpc>
                <a:spcPct val="100000"/>
              </a:lnSpc>
              <a:spcBef>
                <a:spcPts val="0"/>
              </a:spcBef>
              <a:defRPr b="0" cap="none" spc="0" sz="1300">
                <a:solidFill>
                  <a:srgbClr val="000000"/>
                </a:solidFill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grpSp>
        <p:nvGrpSpPr>
          <p:cNvPr id="450" name="Gruppo"/>
          <p:cNvGrpSpPr/>
          <p:nvPr/>
        </p:nvGrpSpPr>
        <p:grpSpPr>
          <a:xfrm>
            <a:off x="6072268" y="2963651"/>
            <a:ext cx="1491650" cy="757380"/>
            <a:chOff x="0" y="0"/>
            <a:chExt cx="1491649" cy="757379"/>
          </a:xfrm>
        </p:grpSpPr>
        <p:sp>
          <p:nvSpPr>
            <p:cNvPr id="448" name="Rettangolo arrotondato"/>
            <p:cNvSpPr/>
            <p:nvPr/>
          </p:nvSpPr>
          <p:spPr>
            <a:xfrm>
              <a:off x="0" y="0"/>
              <a:ext cx="1458734" cy="757380"/>
            </a:xfrm>
            <a:prstGeom prst="roundRect">
              <a:avLst>
                <a:gd name="adj" fmla="val 10000"/>
              </a:avLst>
            </a:prstGeom>
            <a:solidFill>
              <a:srgbClr val="42B5B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11200">
                <a:spcBef>
                  <a:spcPts val="500"/>
                </a:spcBef>
                <a:defRPr b="0" cap="none" spc="0" sz="1300"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449" name="Rete di prodotto Gastronomico"/>
            <p:cNvSpPr/>
            <p:nvPr/>
          </p:nvSpPr>
          <p:spPr>
            <a:xfrm>
              <a:off x="2901" y="378689"/>
              <a:ext cx="148874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339" tIns="53339" rIns="53339" bIns="53339" numCol="1" anchor="ctr">
              <a:spAutoFit/>
            </a:bodyPr>
            <a:lstStyle>
              <a:lvl1pPr defTabSz="711200">
                <a:spcBef>
                  <a:spcPts val="500"/>
                </a:spcBef>
                <a:defRPr spc="-14" sz="1400"/>
              </a:lvl1pPr>
            </a:lstStyle>
            <a:p>
              <a:pPr/>
              <a:r>
                <a:t>Rete di prodotto Gastronomico</a:t>
              </a:r>
            </a:p>
          </p:txBody>
        </p:sp>
      </p:grpSp>
      <p:sp>
        <p:nvSpPr>
          <p:cNvPr id="451" name="Linea"/>
          <p:cNvSpPr/>
          <p:nvPr/>
        </p:nvSpPr>
        <p:spPr>
          <a:xfrm>
            <a:off x="6794293" y="2660699"/>
            <a:ext cx="1496805" cy="30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21600" y="108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316C42"/>
            </a:solidFill>
            <a:miter/>
          </a:ln>
        </p:spPr>
        <p:txBody>
          <a:bodyPr lIns="45719" rIns="45719"/>
          <a:lstStyle/>
          <a:p>
            <a:pPr algn="l" defTabSz="685800">
              <a:lnSpc>
                <a:spcPct val="100000"/>
              </a:lnSpc>
              <a:spcBef>
                <a:spcPts val="0"/>
              </a:spcBef>
              <a:defRPr b="0" cap="none" spc="0" sz="1300">
                <a:solidFill>
                  <a:srgbClr val="000000"/>
                </a:solidFill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grpSp>
        <p:nvGrpSpPr>
          <p:cNvPr id="454" name="Gruppo"/>
          <p:cNvGrpSpPr/>
          <p:nvPr/>
        </p:nvGrpSpPr>
        <p:grpSpPr>
          <a:xfrm>
            <a:off x="7697663" y="2964075"/>
            <a:ext cx="1190086" cy="757380"/>
            <a:chOff x="0" y="0"/>
            <a:chExt cx="1190084" cy="757379"/>
          </a:xfrm>
        </p:grpSpPr>
        <p:sp>
          <p:nvSpPr>
            <p:cNvPr id="452" name="Rettangolo arrotondato"/>
            <p:cNvSpPr/>
            <p:nvPr/>
          </p:nvSpPr>
          <p:spPr>
            <a:xfrm>
              <a:off x="0" y="0"/>
              <a:ext cx="1186835" cy="757380"/>
            </a:xfrm>
            <a:prstGeom prst="roundRect">
              <a:avLst>
                <a:gd name="adj" fmla="val 10000"/>
              </a:avLst>
            </a:prstGeom>
            <a:solidFill>
              <a:srgbClr val="42B5B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11200">
                <a:spcBef>
                  <a:spcPts val="500"/>
                </a:spcBef>
                <a:defRPr b="0" cap="none" spc="0" sz="1300"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453" name="Rete di prodotto Well-being"/>
            <p:cNvSpPr/>
            <p:nvPr/>
          </p:nvSpPr>
          <p:spPr>
            <a:xfrm>
              <a:off x="23935" y="378689"/>
              <a:ext cx="1166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339" tIns="53339" rIns="53339" bIns="53339" numCol="1" anchor="ctr">
              <a:spAutoFit/>
            </a:bodyPr>
            <a:lstStyle>
              <a:lvl1pPr defTabSz="711200">
                <a:spcBef>
                  <a:spcPts val="500"/>
                </a:spcBef>
                <a:defRPr spc="-14" sz="1400"/>
              </a:lvl1pPr>
            </a:lstStyle>
            <a:p>
              <a:pPr/>
              <a:r>
                <a:t>Rete di prodotto Well-being</a:t>
              </a:r>
            </a:p>
          </p:txBody>
        </p:sp>
      </p:grpSp>
      <p:sp>
        <p:nvSpPr>
          <p:cNvPr id="455" name="Segnaposto contenuto 5"/>
          <p:cNvSpPr txBox="1"/>
          <p:nvPr/>
        </p:nvSpPr>
        <p:spPr>
          <a:xfrm>
            <a:off x="5384582" y="1381204"/>
            <a:ext cx="2867023" cy="41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110000"/>
              </a:lnSpc>
              <a:spcBef>
                <a:spcPts val="700"/>
              </a:spcBef>
              <a:defRPr spc="-17" sz="1700"/>
            </a:lvl1pPr>
          </a:lstStyle>
          <a:p>
            <a:pPr/>
            <a:r>
              <a:t>Il modello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58" name="Segnaposto contenuto 7"/>
          <p:cNvSpPr txBox="1"/>
          <p:nvPr>
            <p:ph type="body" sz="half" idx="1"/>
          </p:nvPr>
        </p:nvSpPr>
        <p:spPr>
          <a:xfrm>
            <a:off x="857250" y="1336733"/>
            <a:ext cx="3886200" cy="318897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Il meccanismo</a:t>
            </a:r>
          </a:p>
        </p:txBody>
      </p:sp>
      <p:pic>
        <p:nvPicPr>
          <p:cNvPr id="459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650" y="1193038"/>
            <a:ext cx="7378697" cy="334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462" name="Segnaposto contenuto 7"/>
          <p:cNvSpPr txBox="1"/>
          <p:nvPr>
            <p:ph type="body" idx="1"/>
          </p:nvPr>
        </p:nvSpPr>
        <p:spPr>
          <a:xfrm>
            <a:off x="628650" y="1447038"/>
            <a:ext cx="7886700" cy="349072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  <a:r>
              <a:t>La Rete deve aggregare su base volontaria operatori di diverse categorie merceologiche (ricettività, ristorazione, servizi ecc.) che adottano degli impegni e diritti comuni, ma anche degli standard di qualità del servizio. </a:t>
            </a:r>
          </a:p>
          <a:p>
            <a:pPr marL="0" indent="0">
              <a:buSzTx/>
              <a:buNone/>
              <a:defRPr sz="1400"/>
            </a:pPr>
          </a:p>
          <a:p>
            <a:pPr marL="0" indent="0">
              <a:buSzTx/>
              <a:buNone/>
              <a:defRPr b="1" sz="1400">
                <a:latin typeface="+mj-lt"/>
                <a:ea typeface="+mj-ea"/>
                <a:cs typeface="+mj-cs"/>
                <a:sym typeface="Helvetica"/>
              </a:defRPr>
            </a:pPr>
            <a:r>
              <a:t>Requisiti minimi per tutte le tipologie di attività </a:t>
            </a:r>
          </a:p>
          <a:p>
            <a:pPr marL="171450" indent="-171450">
              <a:defRPr sz="1400"/>
            </a:pPr>
            <a:r>
              <a:t>Essere in regola con il versamento dei tributi locali</a:t>
            </a:r>
          </a:p>
          <a:p>
            <a:pPr marL="171450" indent="-171450">
              <a:defRPr sz="1400"/>
            </a:pPr>
            <a:r>
              <a:t>Avere sede/ svolgere l’attività nell’Ambito Livorno </a:t>
            </a:r>
          </a:p>
          <a:p>
            <a:pPr marL="171450" indent="-171450">
              <a:defRPr sz="1400"/>
            </a:pPr>
            <a:r>
              <a:t>Personale formato sull’offerta turistica dell’Ambito</a:t>
            </a:r>
          </a:p>
          <a:p>
            <a:pPr marL="171450" indent="-171450">
              <a:defRPr sz="1400"/>
            </a:pPr>
            <a:r>
              <a:t>Presenza di almeno una persona in servizio che parli inglese </a:t>
            </a:r>
          </a:p>
          <a:p>
            <a:pPr marL="171450" indent="-171450">
              <a:defRPr sz="1400"/>
            </a:pPr>
            <a:r>
              <a:t>Dare la possibilità al cliente di prenotare direttamente </a:t>
            </a:r>
          </a:p>
          <a:p>
            <a:pPr marL="171450" indent="-171450">
              <a:defRPr sz="1400"/>
            </a:pPr>
            <a:r>
              <a:t>Accettare pagamenti elettronici</a:t>
            </a:r>
          </a:p>
          <a:p>
            <a:pPr marL="171450" indent="-171450">
              <a:defRPr sz="1400"/>
            </a:pPr>
            <a:r>
              <a:t>Disponibilità dell’attività/servizio per almeno 9 mesi l’anno (variabile a seconda della Rete e tipologia operatore).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2. Posizionare il brand</a:t>
            </a:r>
          </a:p>
        </p:txBody>
      </p:sp>
      <p:sp>
        <p:nvSpPr>
          <p:cNvPr id="465" name="Segnaposto contenuto 5"/>
          <p:cNvSpPr txBox="1"/>
          <p:nvPr>
            <p:ph type="body" idx="1"/>
          </p:nvPr>
        </p:nvSpPr>
        <p:spPr>
          <a:xfrm>
            <a:off x="628648" y="1447038"/>
            <a:ext cx="7953221" cy="318897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1900">
                <a:latin typeface="+mj-lt"/>
                <a:ea typeface="+mj-ea"/>
                <a:cs typeface="+mj-cs"/>
                <a:sym typeface="Helvetica"/>
              </a:defRPr>
            </a:pPr>
            <a:r>
              <a:t>Obiettivi:</a:t>
            </a:r>
          </a:p>
          <a:p>
            <a:pPr marL="188595" indent="-188595">
              <a:defRPr sz="1900"/>
            </a:pPr>
            <a:r>
              <a:t>Costruire l’immagine dell’Ambito Livorno </a:t>
            </a:r>
          </a:p>
          <a:p>
            <a:pPr marL="188595" indent="-188595">
              <a:defRPr sz="1900"/>
            </a:pPr>
            <a:r>
              <a:t>Posizionare l’Ambito e le sue destinazioni nel mercato</a:t>
            </a:r>
          </a:p>
          <a:p>
            <a:pPr marL="188595" indent="-188595">
              <a:defRPr sz="1900"/>
            </a:pPr>
            <a:r>
              <a:t>Conquistare nuovi mercati e rafforzare quelli attuali</a:t>
            </a:r>
          </a:p>
          <a:p>
            <a:pPr marL="188595" indent="-188595">
              <a:defRPr sz="1900"/>
            </a:pPr>
            <a:r>
              <a:t>Catturare nuovi segmenti di domanda con maggiore capacità di spesa</a:t>
            </a:r>
          </a:p>
          <a:p>
            <a:pPr marL="188595" indent="-188595">
              <a:defRPr sz="1900"/>
            </a:pPr>
            <a:r>
              <a:t>Espandere la quota di mercato del turismo internazionale</a:t>
            </a:r>
          </a:p>
          <a:p>
            <a:pPr marL="188595" indent="-188595">
              <a:defRPr sz="1900"/>
            </a:pPr>
            <a:r>
              <a:t>Concentrare la comunicazione in modo differenziato in base ai prodotti turistici in portafoglio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2. Posizionare il brand</a:t>
            </a:r>
          </a:p>
        </p:txBody>
      </p:sp>
      <p:sp>
        <p:nvSpPr>
          <p:cNvPr id="468" name="Segnaposto contenuto 5"/>
          <p:cNvSpPr txBox="1"/>
          <p:nvPr>
            <p:ph type="body" sz="quarter" idx="1"/>
          </p:nvPr>
        </p:nvSpPr>
        <p:spPr>
          <a:xfrm>
            <a:off x="628648" y="1447038"/>
            <a:ext cx="7953221" cy="45850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Programma immagine e posizionamento</a:t>
            </a:r>
          </a:p>
        </p:txBody>
      </p:sp>
      <p:sp>
        <p:nvSpPr>
          <p:cNvPr id="469" name="Freccia a destra 4"/>
          <p:cNvSpPr/>
          <p:nvPr/>
        </p:nvSpPr>
        <p:spPr>
          <a:xfrm>
            <a:off x="5167164" y="2817071"/>
            <a:ext cx="404735" cy="337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4BB5E"/>
          </a:solidFill>
          <a:ln w="12700">
            <a:solidFill>
              <a:srgbClr val="0C4960"/>
            </a:solidFill>
            <a:miter/>
          </a:ln>
        </p:spPr>
        <p:txBody>
          <a:bodyPr lIns="45719" rIns="45719" anchor="ctr"/>
          <a:lstStyle/>
          <a:p>
            <a:pPr defTabSz="685800">
              <a:lnSpc>
                <a:spcPct val="100000"/>
              </a:lnSpc>
              <a:spcBef>
                <a:spcPts val="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470" name="CasellaDiTesto 7"/>
          <p:cNvSpPr txBox="1"/>
          <p:nvPr/>
        </p:nvSpPr>
        <p:spPr>
          <a:xfrm>
            <a:off x="5804732" y="2484681"/>
            <a:ext cx="3069236" cy="100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685800">
              <a:lnSpc>
                <a:spcPct val="70000"/>
              </a:lnSpc>
              <a:spcBef>
                <a:spcPts val="0"/>
              </a:spcBef>
              <a:defRPr cap="none" spc="0" sz="2400">
                <a:solidFill>
                  <a:srgbClr val="FFD300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/>
            <a:r>
              <a:t>«Livorno, la Toscana amichevole e insolita»</a:t>
            </a:r>
          </a:p>
        </p:txBody>
      </p:sp>
      <p:sp>
        <p:nvSpPr>
          <p:cNvPr id="471" name="Obiettivi:…"/>
          <p:cNvSpPr txBox="1"/>
          <p:nvPr/>
        </p:nvSpPr>
        <p:spPr>
          <a:xfrm>
            <a:off x="651526" y="2084566"/>
            <a:ext cx="4324278" cy="167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Obiettivi: </a:t>
            </a:r>
          </a:p>
          <a:p>
            <a:pPr marL="154781" indent="-15478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Posizionare Livorno come una città attraente per diversi target con l'obiettivo finale di aumentare il turismo e il reddito in città</a:t>
            </a:r>
          </a:p>
          <a:p>
            <a:pPr marL="154781" indent="-15478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Far percepire Livorno come una città aperta, amichevole, eclettica e originale, diversa dalle altre città della Toscana.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2. Posizionare il brand</a:t>
            </a:r>
          </a:p>
        </p:txBody>
      </p:sp>
      <p:sp>
        <p:nvSpPr>
          <p:cNvPr id="474" name="Segnaposto contenuto 5"/>
          <p:cNvSpPr txBox="1"/>
          <p:nvPr>
            <p:ph type="body" sz="quarter" idx="1"/>
          </p:nvPr>
        </p:nvSpPr>
        <p:spPr>
          <a:xfrm>
            <a:off x="628649" y="1313535"/>
            <a:ext cx="7953221" cy="418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UDP e USP</a:t>
            </a:r>
          </a:p>
        </p:txBody>
      </p:sp>
      <p:graphicFrame>
        <p:nvGraphicFramePr>
          <p:cNvPr id="475" name="Tabella 6"/>
          <p:cNvGraphicFramePr/>
          <p:nvPr/>
        </p:nvGraphicFramePr>
        <p:xfrm>
          <a:off x="-140" y="1913722"/>
          <a:ext cx="9156980" cy="326610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400906"/>
                <a:gridCol w="2705198"/>
                <a:gridCol w="2478100"/>
                <a:gridCol w="2560073"/>
              </a:tblGrid>
              <a:tr h="211396">
                <a:tc>
                  <a:txBody>
                    <a:bodyPr/>
                    <a:lstStyle/>
                    <a:p>
                      <a:pPr algn="just">
                        <a:defRPr b="0" sz="1000">
                          <a:solidFill>
                            <a:srgbClr val="000000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UDP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defRPr b="0"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 hMerge="1">
                  <a:tcPr/>
                </a:tc>
              </a:tr>
              <a:tr h="312834">
                <a:tc>
                  <a:txBody>
                    <a:bodyPr/>
                    <a:lstStyle/>
                    <a:p>
                      <a:pPr algn="just"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«Livorno, la Toscana amichevole e insolita»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11396">
                <a:tc>
                  <a:txBody>
                    <a:bodyPr/>
                    <a:lstStyle/>
                    <a:p>
                      <a:pPr algn="just">
                        <a:defRPr b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Prodotti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USP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Concetti da comunicare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 hMerge="1">
                  <a:tcPr/>
                </a:tc>
              </a:tr>
              <a:tr h="493258">
                <a:tc>
                  <a:txBody>
                    <a:bodyPr/>
                    <a:lstStyle/>
                    <a:p>
                      <a:pPr algn="just">
                        <a:defRPr b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City break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Livorno: la città insolita della Toscana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Autenticità e livornesità</a:t>
                      </a:r>
                    </a:p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Accoglienza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Città sul mare</a:t>
                      </a:r>
                    </a:p>
                    <a:p>
                      <a:pPr marL="311727" indent="-311727" algn="just" defTabSz="914400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Offerta culturale, architettonica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</a:tr>
              <a:tr h="352327">
                <a:tc>
                  <a:txBody>
                    <a:bodyPr/>
                    <a:lstStyle/>
                    <a:p>
                      <a:pPr algn="just">
                        <a:defRPr b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Gastronomico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Gusti e sapori alla Livornese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Piatti tipici </a:t>
                      </a:r>
                    </a:p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Tradizione cucina marinara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 defTabSz="914400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Varietà</a:t>
                      </a:r>
                    </a:p>
                    <a:p>
                      <a:pPr marL="311727" indent="-311727" algn="just" defTabSz="914400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Prodotti 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</a:tr>
              <a:tr h="422936">
                <a:tc>
                  <a:txBody>
                    <a:bodyPr/>
                    <a:lstStyle/>
                    <a:p>
                      <a:pPr algn="just">
                        <a:defRPr b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Well-being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Livorno: la città in cui si vive bene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Livornesità </a:t>
                      </a:r>
                    </a:p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Accoglienza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Mare</a:t>
                      </a:r>
                    </a:p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Tramonto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</a:tr>
              <a:tr h="352327">
                <a:tc>
                  <a:txBody>
                    <a:bodyPr/>
                    <a:lstStyle/>
                    <a:p>
                      <a:pPr algn="just">
                        <a:defRPr b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Balneare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Il mare in città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Mare accessibile</a:t>
                      </a:r>
                    </a:p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Bellezza della costa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just">
                        <a:defRPr b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Culturale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Livorno: tra arte e cultura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Etnicità </a:t>
                      </a:r>
                    </a:p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Personaggi e artisti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 defTabSz="914400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Musei per tutti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BE2F5"/>
                    </a:solidFill>
                  </a:tcPr>
                </a:tc>
              </a:tr>
              <a:tr h="352327">
                <a:tc>
                  <a:txBody>
                    <a:bodyPr/>
                    <a:lstStyle/>
                    <a:p>
                      <a:pPr algn="just">
                        <a:defRPr b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Sportivo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000">
                          <a:latin typeface="Abadi"/>
                          <a:ea typeface="Abadi"/>
                          <a:cs typeface="Abadi"/>
                          <a:sym typeface="Abadi"/>
                        </a:rPr>
                        <a:t>Livorno: la città dove vivere il tuo sport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Possibilità sport individuali </a:t>
                      </a:r>
                    </a:p>
                    <a:p>
                      <a:pPr marL="311727" indent="-311727" algn="just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Piscine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311727" indent="-311727" algn="just" defTabSz="914400">
                        <a:buSzPct val="100000"/>
                        <a:buFont typeface="Calibri"/>
                        <a:buChar char="-"/>
                        <a:defRPr sz="100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Centri fitness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2. Posizionare il brand</a:t>
            </a:r>
          </a:p>
        </p:txBody>
      </p:sp>
      <p:sp>
        <p:nvSpPr>
          <p:cNvPr id="478" name="Segnaposto contenuto 5"/>
          <p:cNvSpPr txBox="1"/>
          <p:nvPr>
            <p:ph type="body" sz="quarter" idx="1"/>
          </p:nvPr>
        </p:nvSpPr>
        <p:spPr>
          <a:xfrm>
            <a:off x="628649" y="1440535"/>
            <a:ext cx="3054989" cy="53630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mercati</a:t>
            </a:r>
          </a:p>
        </p:txBody>
      </p:sp>
      <p:graphicFrame>
        <p:nvGraphicFramePr>
          <p:cNvPr id="479" name="object 4"/>
          <p:cNvGraphicFramePr/>
          <p:nvPr/>
        </p:nvGraphicFramePr>
        <p:xfrm>
          <a:off x="3926913" y="1145564"/>
          <a:ext cx="4874849" cy="337001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980027"/>
                <a:gridCol w="2888471"/>
              </a:tblGrid>
              <a:tr h="255593">
                <a:tc>
                  <a:txBody>
                    <a:bodyPr/>
                    <a:lstStyle/>
                    <a:p>
                      <a:pPr indent="90805" algn="l">
                        <a:lnSpc>
                          <a:spcPct val="99000"/>
                        </a:lnSpc>
                        <a:defRPr b="0"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Tipologia</a:t>
                      </a:r>
                      <a:r>
                        <a:rPr spc="-60"/>
                        <a:t> </a:t>
                      </a:r>
                      <a:r>
                        <a:t>prodotto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chemeClr val="accent1"/>
                      </a:solidFill>
                      <a:miter/>
                    </a:lnL>
                  </a:tcPr>
                </a:tc>
                <a:tc>
                  <a:txBody>
                    <a:bodyPr/>
                    <a:lstStyle/>
                    <a:p>
                      <a:pPr indent="156210" algn="l">
                        <a:lnSpc>
                          <a:spcPct val="99000"/>
                        </a:lnSpc>
                        <a:defRPr b="0"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Mercati</a:t>
                      </a:r>
                      <a:r>
                        <a:rPr spc="-60"/>
                        <a:t> </a:t>
                      </a:r>
                      <a:r>
                        <a:t>obiettivo</a:t>
                      </a:r>
                    </a:p>
                  </a:txBody>
                  <a:tcPr marL="0" marR="0" marT="0" marB="0" anchor="t" anchorCtr="0" horzOverflow="overflow">
                    <a:lnR w="6350">
                      <a:solidFill>
                        <a:schemeClr val="accent1"/>
                      </a:solidFill>
                      <a:miter/>
                    </a:lnR>
                  </a:tcPr>
                </a:tc>
              </a:tr>
              <a:tr h="1157882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defRPr sz="1800"/>
                      </a:pPr>
                      <a:r>
                        <a: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rPr>
                        <a:t>Turismo urbano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chemeClr val="accent1"/>
                      </a:solidFill>
                      <a:miter/>
                    </a:lnL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Italia prossimità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Regno Unito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Germania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Francia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Stati Uniti (tour in Italia)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Spagna </a:t>
                      </a:r>
                    </a:p>
                  </a:txBody>
                  <a:tcPr marL="0" marR="0" marT="0" marB="0" anchor="t" anchorCtr="0" horzOverflow="overflow">
                    <a:lnR w="6350">
                      <a:solidFill>
                        <a:schemeClr val="accent1"/>
                      </a:solidFill>
                      <a:miter/>
                    </a:lnR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</a:tr>
              <a:tr h="1162595">
                <a:tc>
                  <a:txBody>
                    <a:bodyPr/>
                    <a:lstStyle/>
                    <a:p>
                      <a:pPr indent="90805" algn="ctr">
                        <a:lnSpc>
                          <a:spcPct val="99000"/>
                        </a:lnSpc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Tu</a:t>
                      </a:r>
                      <a:r>
                        <a:rPr spc="5"/>
                        <a:t>r</a:t>
                      </a:r>
                      <a:r>
                        <a:t>i</a:t>
                      </a:r>
                      <a:r>
                        <a:rPr spc="5"/>
                        <a:t>s</a:t>
                      </a:r>
                      <a:r>
                        <a:t>mo</a:t>
                      </a:r>
                      <a:r>
                        <a:rPr spc="-33"/>
                        <a:t> </a:t>
                      </a:r>
                      <a:r>
                        <a:t>gastronomico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chemeClr val="accent1"/>
                      </a:solidFill>
                      <a:miter/>
                    </a:lnL>
                    <a:lnT w="6350">
                      <a:solidFill>
                        <a:schemeClr val="accent1"/>
                      </a:solidFill>
                      <a:miter/>
                    </a:lnT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Italia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Germania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Svizzera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Austria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Paesi Bassi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Stati Uniti</a:t>
                      </a:r>
                    </a:p>
                  </a:txBody>
                  <a:tcPr marL="0" marR="0" marT="0" marB="0" anchor="t" anchorCtr="0" horzOverflow="overflow">
                    <a:lnR w="6350">
                      <a:solidFill>
                        <a:schemeClr val="accent1"/>
                      </a:solidFill>
                      <a:miter/>
                    </a:lnR>
                    <a:lnT w="6350">
                      <a:solidFill>
                        <a:schemeClr val="accent1"/>
                      </a:solidFill>
                      <a:miter/>
                    </a:lnT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</a:tr>
              <a:tr h="787591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defRPr sz="1800"/>
                      </a:pPr>
                      <a:r>
                        <a: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rPr>
                        <a:t>Turismo well-being 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chemeClr val="accent1"/>
                      </a:solidFill>
                      <a:miter/>
                    </a:lnL>
                    <a:lnT w="6350">
                      <a:solidFill>
                        <a:schemeClr val="accent1"/>
                      </a:solidFill>
                      <a:miter/>
                    </a:lnT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Francia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Germania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Regno Unito </a:t>
                      </a:r>
                    </a:p>
                    <a:p>
                      <a:pPr marL="614806" indent="-459231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 sz="11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Italia </a:t>
                      </a:r>
                    </a:p>
                  </a:txBody>
                  <a:tcPr marL="0" marR="0" marT="0" marB="0" anchor="t" anchorCtr="0" horzOverflow="overflow">
                    <a:lnR w="6350">
                      <a:solidFill>
                        <a:schemeClr val="accent1"/>
                      </a:solidFill>
                      <a:miter/>
                    </a:lnR>
                    <a:lnT w="6350">
                      <a:solidFill>
                        <a:schemeClr val="accent1"/>
                      </a:solidFill>
                      <a:miter/>
                    </a:lnT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</a:tr>
            </a:tbl>
          </a:graphicData>
        </a:graphic>
      </p:graphicFrame>
      <p:sp>
        <p:nvSpPr>
          <p:cNvPr id="480" name="Obiettivo:…"/>
          <p:cNvSpPr txBox="1"/>
          <p:nvPr/>
        </p:nvSpPr>
        <p:spPr>
          <a:xfrm>
            <a:off x="628649" y="2149362"/>
            <a:ext cx="2800444" cy="1345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Obiettivo: </a:t>
            </a:r>
          </a:p>
          <a:p>
            <a:pPr marL="154781" indent="-15478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Diversificare i mercati turistici, per una minor dipendenza dal turismo italiano e di vicinanza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2. Posizionare il brand</a:t>
            </a:r>
          </a:p>
        </p:txBody>
      </p:sp>
      <p:sp>
        <p:nvSpPr>
          <p:cNvPr id="483" name="Segnaposto contenuto 5"/>
          <p:cNvSpPr txBox="1"/>
          <p:nvPr>
            <p:ph type="body" sz="quarter" idx="1"/>
          </p:nvPr>
        </p:nvSpPr>
        <p:spPr>
          <a:xfrm>
            <a:off x="628649" y="1313535"/>
            <a:ext cx="7953221" cy="418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target</a:t>
            </a:r>
          </a:p>
        </p:txBody>
      </p:sp>
      <p:graphicFrame>
        <p:nvGraphicFramePr>
          <p:cNvPr id="484" name="Tabella 8"/>
          <p:cNvGraphicFramePr/>
          <p:nvPr/>
        </p:nvGraphicFramePr>
        <p:xfrm>
          <a:off x="4816700" y="1777430"/>
          <a:ext cx="1923561" cy="303797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917209"/>
                <a:gridCol w="1917209"/>
              </a:tblGrid>
              <a:tr h="227330">
                <a:tc gridSpan="2"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Livorno</a:t>
                      </a:r>
                    </a:p>
                  </a:txBody>
                  <a:tcPr marL="34290" marR="34290" marT="34290" marB="34290" anchor="ctr" anchorCtr="0" horzOverflow="overflow">
                    <a:lnL w="6350">
                      <a:solidFill>
                        <a:schemeClr val="accent1"/>
                      </a:solidFill>
                      <a:miter/>
                    </a:lnL>
                    <a:lnR w="6350">
                      <a:solidFill>
                        <a:schemeClr val="accent1"/>
                      </a:solidFill>
                      <a:miter/>
                    </a:lnR>
                  </a:tcPr>
                </a:tc>
                <a:tc hMerge="1">
                  <a:tcPr/>
                </a:tc>
              </a:tr>
              <a:tr h="978331">
                <a:tc>
                  <a:txBody>
                    <a:bodyPr/>
                    <a:lstStyle/>
                    <a:p>
                      <a:pPr algn="l">
                        <a:lnSpc>
                          <a:spcPct val="99000"/>
                        </a:lnSpc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Turista urbano</a:t>
                      </a: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Cultura traveller</a:t>
                      </a: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Culture inspired</a:t>
                      </a:r>
                      <a:endParaRPr>
                        <a:latin typeface="Abadi"/>
                        <a:ea typeface="Abadi"/>
                        <a:cs typeface="Abadi"/>
                        <a:sym typeface="Abadi"/>
                      </a:endParaRP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City breaker</a:t>
                      </a:r>
                      <a:endParaRPr>
                        <a:latin typeface="Abadi"/>
                        <a:ea typeface="Abadi"/>
                        <a:cs typeface="Abadi"/>
                        <a:sym typeface="Abadi"/>
                      </a:endParaRP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Famiglie </a:t>
                      </a:r>
                    </a:p>
                  </a:txBody>
                  <a:tcPr marL="34290" marR="34290" marT="34290" marB="34290" anchor="ctr" anchorCtr="0" horzOverflow="overflow">
                    <a:lnL w="6350">
                      <a:solidFill>
                        <a:schemeClr val="accent1"/>
                      </a:solidFill>
                      <a:miter/>
                    </a:lnL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9000"/>
                        </a:lnSpc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Turista gastronomico </a:t>
                      </a: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Enogastronomico-culturale</a:t>
                      </a: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Lifestyle gastronomico </a:t>
                      </a: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Foodie / food tourist</a:t>
                      </a:r>
                    </a:p>
                  </a:txBody>
                  <a:tcPr marL="34290" marR="34290" marT="34290" marB="34290" anchor="ctr" anchorCtr="0" horzOverflow="overflow">
                    <a:lnR w="6350">
                      <a:solidFill>
                        <a:schemeClr val="accent1"/>
                      </a:solidFill>
                      <a:miter/>
                    </a:lnR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</a:tr>
              <a:tr h="676508">
                <a:tc>
                  <a:txBody>
                    <a:bodyPr/>
                    <a:lstStyle/>
                    <a:p>
                      <a:pPr algn="l">
                        <a:lnSpc>
                          <a:spcPct val="99000"/>
                        </a:lnSpc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Turista well-being </a:t>
                      </a: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Millennial / senior proattivo </a:t>
                      </a:r>
                    </a:p>
                    <a:p>
                      <a:pPr marL="187036" indent="-187036" algn="l">
                        <a:lnSpc>
                          <a:spcPct val="99000"/>
                        </a:lnSpc>
                        <a:buSzPct val="100000"/>
                        <a:buFont typeface="Arial"/>
                        <a:buChar char="•"/>
                        <a:defRPr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defRPr>
                      </a:pPr>
                      <a:r>
                        <a:t>Well-being secondario </a:t>
                      </a:r>
                    </a:p>
                  </a:txBody>
                  <a:tcPr marL="34290" marR="34290" marT="34290" marB="34290" anchor="ctr" anchorCtr="0" horzOverflow="overflow">
                    <a:lnL w="6350">
                      <a:solidFill>
                        <a:schemeClr val="accent1"/>
                      </a:solidFill>
                      <a:miter/>
                    </a:lnL>
                    <a:lnT w="6350">
                      <a:solidFill>
                        <a:schemeClr val="accent1"/>
                      </a:solidFill>
                      <a:miter/>
                    </a:lnT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9000"/>
                        </a:lnSpc>
                        <a:defRPr sz="1800"/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DIN Pro"/>
                          <a:ea typeface="DIN Pro"/>
                          <a:cs typeface="DIN Pro"/>
                          <a:sym typeface="DIN Pro"/>
                        </a:rPr>
                        <a:t>Famiglie </a:t>
                      </a:r>
                    </a:p>
                  </a:txBody>
                  <a:tcPr marL="34290" marR="34290" marT="34290" marB="34290" anchor="ctr" anchorCtr="0" horzOverflow="overflow">
                    <a:lnR w="6350">
                      <a:solidFill>
                        <a:schemeClr val="accent1"/>
                      </a:solidFill>
                      <a:miter/>
                    </a:lnR>
                    <a:lnT w="6350">
                      <a:solidFill>
                        <a:schemeClr val="accent1"/>
                      </a:solidFill>
                      <a:miter/>
                    </a:lnT>
                    <a:lnB w="6350">
                      <a:solidFill>
                        <a:schemeClr val="accent1"/>
                      </a:solidFill>
                      <a:miter/>
                    </a:lnB>
                  </a:tcPr>
                </a:tc>
              </a:tr>
            </a:tbl>
          </a:graphicData>
        </a:graphic>
      </p:graphicFrame>
      <p:sp>
        <p:nvSpPr>
          <p:cNvPr id="485" name="Obiettivo:…"/>
          <p:cNvSpPr txBox="1"/>
          <p:nvPr/>
        </p:nvSpPr>
        <p:spPr>
          <a:xfrm>
            <a:off x="648546" y="1966762"/>
            <a:ext cx="3840771" cy="144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Obiettivo: </a:t>
            </a:r>
          </a:p>
          <a:p>
            <a:pPr marL="154781" indent="-15478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5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Focalizzare i segmenti di mercato per tipologia turistica in modo da poter adeguare la proposta, i servizi e la comunicazione ai bisogni della domanda dei prodotti turistici identificati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olo 1"/>
          <p:cNvSpPr txBox="1"/>
          <p:nvPr>
            <p:ph type="title"/>
          </p:nvPr>
        </p:nvSpPr>
        <p:spPr>
          <a:xfrm>
            <a:off x="628650" y="273843"/>
            <a:ext cx="7886700" cy="955349"/>
          </a:xfrm>
          <a:prstGeom prst="rect">
            <a:avLst/>
          </a:prstGeom>
        </p:spPr>
        <p:txBody>
          <a:bodyPr/>
          <a:lstStyle/>
          <a:p>
            <a:pPr/>
            <a:r>
              <a:t>LA VISIONE STRATEGICA PER LIVORNO</a:t>
            </a:r>
            <a:br/>
            <a:r>
              <a:rPr sz="2800"/>
              <a:t>Cosa vogliamo essere?</a:t>
            </a:r>
          </a:p>
        </p:txBody>
      </p:sp>
      <p:sp>
        <p:nvSpPr>
          <p:cNvPr id="235" name="Segnaposto testo 5"/>
          <p:cNvSpPr txBox="1"/>
          <p:nvPr>
            <p:ph type="body" sz="quarter" idx="1"/>
          </p:nvPr>
        </p:nvSpPr>
        <p:spPr>
          <a:xfrm>
            <a:off x="628650" y="1656588"/>
            <a:ext cx="3886200" cy="227430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L’Obiettivo Strategico del Piano: </a:t>
            </a:r>
            <a:endParaRPr sz="2000"/>
          </a:p>
          <a:p>
            <a:pPr marL="0" indent="0">
              <a:buSzTx/>
              <a:buFontTx/>
              <a:buNone/>
            </a:pPr>
            <a:r>
              <a:t>«Far sì che Livorno venga percepita come una destinazione turistica genuina, mediterranea, sicura, creativa, variegata, divertente, unica e con un patrimonio gastronomico, storico, culturale e naturale.»</a:t>
            </a:r>
          </a:p>
        </p:txBody>
      </p:sp>
      <p:grpSp>
        <p:nvGrpSpPr>
          <p:cNvPr id="251" name="Segnaposto contenuto 6"/>
          <p:cNvGrpSpPr/>
          <p:nvPr/>
        </p:nvGrpSpPr>
        <p:grpSpPr>
          <a:xfrm>
            <a:off x="4787654" y="1029696"/>
            <a:ext cx="3831124" cy="2974849"/>
            <a:chOff x="0" y="0"/>
            <a:chExt cx="3831122" cy="2974847"/>
          </a:xfrm>
        </p:grpSpPr>
        <p:grpSp>
          <p:nvGrpSpPr>
            <p:cNvPr id="238" name="Gruppo"/>
            <p:cNvGrpSpPr/>
            <p:nvPr/>
          </p:nvGrpSpPr>
          <p:grpSpPr>
            <a:xfrm>
              <a:off x="0" y="1057188"/>
              <a:ext cx="1099265" cy="1066144"/>
              <a:chOff x="0" y="0"/>
              <a:chExt cx="1099264" cy="1066142"/>
            </a:xfrm>
          </p:grpSpPr>
          <p:sp>
            <p:nvSpPr>
              <p:cNvPr id="236" name="Rettangolo arrotondato"/>
              <p:cNvSpPr/>
              <p:nvPr/>
            </p:nvSpPr>
            <p:spPr>
              <a:xfrm>
                <a:off x="0" y="36655"/>
                <a:ext cx="1099265" cy="968351"/>
              </a:xfrm>
              <a:prstGeom prst="roundRect">
                <a:avLst>
                  <a:gd name="adj" fmla="val 8133"/>
                </a:avLst>
              </a:prstGeom>
              <a:solidFill>
                <a:srgbClr val="353D7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spcBef>
                    <a:spcPts val="1000"/>
                  </a:spcBef>
                  <a:defRPr b="0" cap="none" spc="0" sz="24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37" name="Visione strategica di Livorno 2023-2026"/>
              <p:cNvSpPr txBox="1"/>
              <p:nvPr/>
            </p:nvSpPr>
            <p:spPr>
              <a:xfrm>
                <a:off x="23065" y="0"/>
                <a:ext cx="1053135" cy="10661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noAutofit/>
              </a:bodyPr>
              <a:lstStyle/>
              <a:p>
                <a:pPr/>
                <a:r>
                  <a:t>Visione</a:t>
                </a:r>
                <a:br/>
                <a:r>
                  <a:t>strategica</a:t>
                </a:r>
                <a:br/>
                <a:r>
                  <a:t>di Livorno</a:t>
                </a:r>
                <a:br/>
                <a:r>
                  <a:t>2023-2026</a:t>
                </a:r>
              </a:p>
            </p:txBody>
          </p:sp>
        </p:grpSp>
        <p:sp>
          <p:nvSpPr>
            <p:cNvPr id="239" name="Linea"/>
            <p:cNvSpPr/>
            <p:nvPr/>
          </p:nvSpPr>
          <p:spPr>
            <a:xfrm flipV="1">
              <a:off x="1098715" y="452223"/>
              <a:ext cx="439707" cy="1137361"/>
            </a:xfrm>
            <a:prstGeom prst="line">
              <a:avLst/>
            </a:prstGeom>
            <a:noFill/>
            <a:ln w="12700" cap="flat">
              <a:solidFill>
                <a:srgbClr val="1689B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242" name="Gruppo"/>
            <p:cNvGrpSpPr/>
            <p:nvPr/>
          </p:nvGrpSpPr>
          <p:grpSpPr>
            <a:xfrm>
              <a:off x="1538970" y="-1"/>
              <a:ext cx="2276969" cy="710665"/>
              <a:chOff x="0" y="0"/>
              <a:chExt cx="2276967" cy="710663"/>
            </a:xfrm>
          </p:grpSpPr>
          <p:sp>
            <p:nvSpPr>
              <p:cNvPr id="240" name="Rettangolo arrotondato"/>
              <p:cNvSpPr/>
              <p:nvPr/>
            </p:nvSpPr>
            <p:spPr>
              <a:xfrm>
                <a:off x="0" y="-1"/>
                <a:ext cx="2276968" cy="710665"/>
              </a:xfrm>
              <a:prstGeom prst="roundRect">
                <a:avLst>
                  <a:gd name="adj" fmla="val 12716"/>
                </a:avLst>
              </a:prstGeom>
              <a:solidFill>
                <a:srgbClr val="2B77A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spcBef>
                    <a:spcPts val="1000"/>
                  </a:spcBef>
                  <a:defRPr b="0" cap="none" spc="0" sz="24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41" name="Sviluppare un’offerta affine al turismo urbano e al city break"/>
              <p:cNvSpPr txBox="1"/>
              <p:nvPr/>
            </p:nvSpPr>
            <p:spPr>
              <a:xfrm>
                <a:off x="175011" y="44261"/>
                <a:ext cx="1926945" cy="622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noAutofit/>
              </a:bodyPr>
              <a:lstStyle/>
              <a:p>
                <a:pPr/>
                <a:r>
                  <a:t>Sviluppare un’offerta affine al turismo urbano e al city break</a:t>
                </a:r>
              </a:p>
            </p:txBody>
          </p:sp>
        </p:grpSp>
        <p:sp>
          <p:nvSpPr>
            <p:cNvPr id="243" name="Linea"/>
            <p:cNvSpPr/>
            <p:nvPr/>
          </p:nvSpPr>
          <p:spPr>
            <a:xfrm flipV="1">
              <a:off x="1099072" y="1437312"/>
              <a:ext cx="439706" cy="151927"/>
            </a:xfrm>
            <a:prstGeom prst="line">
              <a:avLst/>
            </a:prstGeom>
            <a:noFill/>
            <a:ln w="12700" cap="flat">
              <a:solidFill>
                <a:srgbClr val="1689B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246" name="Gruppo"/>
            <p:cNvGrpSpPr/>
            <p:nvPr/>
          </p:nvGrpSpPr>
          <p:grpSpPr>
            <a:xfrm>
              <a:off x="1538970" y="970709"/>
              <a:ext cx="2285278" cy="808026"/>
              <a:chOff x="0" y="0"/>
              <a:chExt cx="2285276" cy="808024"/>
            </a:xfrm>
          </p:grpSpPr>
          <p:sp>
            <p:nvSpPr>
              <p:cNvPr id="244" name="Rettangolo arrotondato"/>
              <p:cNvSpPr/>
              <p:nvPr/>
            </p:nvSpPr>
            <p:spPr>
              <a:xfrm>
                <a:off x="0" y="14722"/>
                <a:ext cx="2285277" cy="778580"/>
              </a:xfrm>
              <a:prstGeom prst="roundRect">
                <a:avLst>
                  <a:gd name="adj" fmla="val 11607"/>
                </a:avLst>
              </a:prstGeom>
              <a:solidFill>
                <a:srgbClr val="3178A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spcBef>
                    <a:spcPts val="1000"/>
                  </a:spcBef>
                  <a:defRPr b="0" cap="none" spc="0" sz="24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45" name="Sviluppare e costruire un’offerta di turismo well-being a partire dal patrimonio gastronomico"/>
              <p:cNvSpPr txBox="1"/>
              <p:nvPr/>
            </p:nvSpPr>
            <p:spPr>
              <a:xfrm>
                <a:off x="101354" y="0"/>
                <a:ext cx="2082569" cy="808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noAutofit/>
              </a:bodyPr>
              <a:lstStyle/>
              <a:p>
                <a:pPr/>
                <a:r>
                  <a:t>Sviluppare e costruire un’offerta di turismo</a:t>
                </a:r>
                <a:br/>
                <a:r>
                  <a:t>well-being a partire dal patrimonio gastronomico</a:t>
                </a:r>
              </a:p>
            </p:txBody>
          </p:sp>
        </p:grpSp>
        <p:sp>
          <p:nvSpPr>
            <p:cNvPr id="247" name="Linea"/>
            <p:cNvSpPr/>
            <p:nvPr/>
          </p:nvSpPr>
          <p:spPr>
            <a:xfrm>
              <a:off x="1099803" y="1589555"/>
              <a:ext cx="439708" cy="986141"/>
            </a:xfrm>
            <a:prstGeom prst="line">
              <a:avLst/>
            </a:prstGeom>
            <a:noFill/>
            <a:ln w="12700" cap="flat">
              <a:solidFill>
                <a:srgbClr val="1689B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grpSp>
          <p:nvGrpSpPr>
            <p:cNvPr id="250" name="Gruppo"/>
            <p:cNvGrpSpPr/>
            <p:nvPr/>
          </p:nvGrpSpPr>
          <p:grpSpPr>
            <a:xfrm>
              <a:off x="1537007" y="1754319"/>
              <a:ext cx="2294116" cy="1220529"/>
              <a:chOff x="0" y="0"/>
              <a:chExt cx="2294114" cy="1220528"/>
            </a:xfrm>
          </p:grpSpPr>
          <p:sp>
            <p:nvSpPr>
              <p:cNvPr id="248" name="Rettangolo arrotondato"/>
              <p:cNvSpPr/>
              <p:nvPr/>
            </p:nvSpPr>
            <p:spPr>
              <a:xfrm>
                <a:off x="0" y="117818"/>
                <a:ext cx="2294115" cy="963732"/>
              </a:xfrm>
              <a:prstGeom prst="roundRect">
                <a:avLst>
                  <a:gd name="adj" fmla="val 12464"/>
                </a:avLst>
              </a:prstGeom>
              <a:solidFill>
                <a:srgbClr val="3178A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spcBef>
                    <a:spcPts val="1000"/>
                  </a:spcBef>
                  <a:defRPr b="0" cap="none" spc="0" sz="24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49" name="Costruire un modello di destinazione collaborativa dando valore al patrimonio culturale, sociale, naturale e gastronomico di Livorno"/>
              <p:cNvSpPr txBox="1"/>
              <p:nvPr/>
            </p:nvSpPr>
            <p:spPr>
              <a:xfrm>
                <a:off x="61544" y="0"/>
                <a:ext cx="2171027" cy="12205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noAutofit/>
              </a:bodyPr>
              <a:lstStyle/>
              <a:p>
                <a:pPr/>
                <a:r>
                  <a:t>Costruire un modello di destinazione collaborativa dando valore al patrimonio culturale, sociale, naturale e gastronomico di Livorno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3. Destinazione sostenibile</a:t>
            </a:r>
          </a:p>
        </p:txBody>
      </p:sp>
      <p:sp>
        <p:nvSpPr>
          <p:cNvPr id="488" name="Segnaposto contenuto 5"/>
          <p:cNvSpPr txBox="1"/>
          <p:nvPr>
            <p:ph type="body" idx="1"/>
          </p:nvPr>
        </p:nvSpPr>
        <p:spPr>
          <a:xfrm>
            <a:off x="628648" y="1447038"/>
            <a:ext cx="7953221" cy="318897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Obiettivi:</a:t>
            </a:r>
          </a:p>
          <a:p>
            <a:pPr/>
            <a:r>
              <a:t>Implementare un sistema completo di gestione integrale della destinazione </a:t>
            </a:r>
          </a:p>
          <a:p>
            <a:pPr/>
            <a:r>
              <a:t>Ridurre al minimo gli impatti sociali e ambientali del turismo e massimizzare gli aspetti positivi, soprattutto in territori fragili</a:t>
            </a:r>
          </a:p>
          <a:p>
            <a:pPr/>
            <a:r>
              <a:t>Migliorare l'accessibilità, nell’ottica del “turismo per tutti”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egnaposto contenuto 5"/>
          <p:cNvSpPr txBox="1"/>
          <p:nvPr>
            <p:ph type="body" sz="quarter" idx="1"/>
          </p:nvPr>
        </p:nvSpPr>
        <p:spPr>
          <a:xfrm>
            <a:off x="629585" y="1416499"/>
            <a:ext cx="7944789" cy="44646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sostenibilità e accessibilità</a:t>
            </a:r>
          </a:p>
        </p:txBody>
      </p:sp>
      <p:sp>
        <p:nvSpPr>
          <p:cNvPr id="491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3. Destinazione sostenibile</a:t>
            </a:r>
          </a:p>
        </p:txBody>
      </p:sp>
      <p:sp>
        <p:nvSpPr>
          <p:cNvPr id="492" name="Obiettivi sostenibilità:…"/>
          <p:cNvSpPr txBox="1"/>
          <p:nvPr/>
        </p:nvSpPr>
        <p:spPr>
          <a:xfrm>
            <a:off x="679251" y="1933949"/>
            <a:ext cx="3779541" cy="205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spcBef>
                <a:spcPts val="0"/>
              </a:spcBef>
              <a:defRPr b="0" cap="none" spc="0" sz="14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 sostenibilità: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95942" indent="-195942" algn="l" defTabSz="685800">
              <a:spcBef>
                <a:spcPts val="0"/>
              </a:spcBef>
              <a:buSzPct val="100000"/>
              <a:buFont typeface="Arial"/>
              <a:buChar char="•"/>
              <a:defRPr b="0" cap="none" spc="0" sz="14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Minimizzare l’impatto del turismo sull’ambiente dell’Ambito Turistico Livorno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95942" indent="-195942" algn="l" defTabSz="685800">
              <a:spcBef>
                <a:spcPts val="0"/>
              </a:spcBef>
              <a:buSzPct val="100000"/>
              <a:buFont typeface="Arial"/>
              <a:buChar char="•"/>
              <a:defRPr b="0" cap="none" spc="0" sz="14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Convertire l’attività turistica in un attore nella conservazione e valorizzazione delle risorse naturali, soprattutto a Collesalvetti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95942" indent="-195942" algn="l" defTabSz="685800">
              <a:spcBef>
                <a:spcPts val="0"/>
              </a:spcBef>
              <a:buSzPct val="100000"/>
              <a:buFont typeface="Arial"/>
              <a:buChar char="•"/>
              <a:defRPr b="0" cap="none" spc="0" sz="14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Adattare l’offerta turistica e di servizi dell’Ambito Turistico Livorno in ottica sostenibile, garantendo una maggiore risposta ai criteri di sostenibilità</a:t>
            </a:r>
          </a:p>
        </p:txBody>
      </p:sp>
      <p:sp>
        <p:nvSpPr>
          <p:cNvPr id="493" name="Obiettivi accessibilità:…"/>
          <p:cNvSpPr txBox="1"/>
          <p:nvPr/>
        </p:nvSpPr>
        <p:spPr>
          <a:xfrm>
            <a:off x="4644978" y="1933949"/>
            <a:ext cx="4080200" cy="2012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4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 accessibilità:  </a:t>
            </a:r>
          </a:p>
          <a:p>
            <a:pPr marL="195942" indent="-195942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4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Agevolare l’accessibilità e la fruizione delle risorse e attrattive turistiche dell’Ambito Livorno alle persone con disabilità fisiche o sensoriali, ma anche per le persone anziane o alle famiglie con bambini piccoli che necessitano di una mobilità facilitata, incentivando i flussi turistici di queste fasce della popolazione.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4. Promozione segmentata e tecnologica</a:t>
            </a:r>
          </a:p>
        </p:txBody>
      </p:sp>
      <p:sp>
        <p:nvSpPr>
          <p:cNvPr id="496" name="Segnaposto contenuto 5"/>
          <p:cNvSpPr txBox="1"/>
          <p:nvPr>
            <p:ph type="body" idx="1"/>
          </p:nvPr>
        </p:nvSpPr>
        <p:spPr>
          <a:xfrm>
            <a:off x="628648" y="1447038"/>
            <a:ext cx="7953221" cy="318897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Obiettivi:</a:t>
            </a:r>
          </a:p>
          <a:p>
            <a:pPr/>
            <a:r>
              <a:t>Posizionare Livorno nel mercato turistico nazionale e internazionale </a:t>
            </a:r>
          </a:p>
          <a:p>
            <a:pPr/>
            <a:r>
              <a:t>Focalizzare la comunicazione e promozione in modo differenziato sulla base dei target e dei prodotti turistici</a:t>
            </a:r>
          </a:p>
          <a:p>
            <a:pPr/>
            <a:r>
              <a:t>Ampliare l’uso delle tecnologie informatiche nella gestione del marketing e della comunicazione turistica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egnaposto contenuto 5"/>
          <p:cNvSpPr txBox="1"/>
          <p:nvPr>
            <p:ph type="body" sz="quarter" idx="1"/>
          </p:nvPr>
        </p:nvSpPr>
        <p:spPr>
          <a:xfrm>
            <a:off x="629585" y="1416499"/>
            <a:ext cx="4310902" cy="56093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comunicazione</a:t>
            </a:r>
          </a:p>
        </p:txBody>
      </p:sp>
      <p:sp>
        <p:nvSpPr>
          <p:cNvPr id="499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4. Promozione segmentata e tecnologica</a:t>
            </a:r>
          </a:p>
        </p:txBody>
      </p:sp>
      <p:sp>
        <p:nvSpPr>
          <p:cNvPr id="500" name="Freccia"/>
          <p:cNvSpPr/>
          <p:nvPr/>
        </p:nvSpPr>
        <p:spPr>
          <a:xfrm rot="5551514">
            <a:off x="6555506" y="2244552"/>
            <a:ext cx="220727" cy="30683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C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422400">
              <a:spcBef>
                <a:spcPts val="500"/>
              </a:spcBef>
              <a:defRPr b="0" cap="none" spc="0" sz="3200"/>
            </a:pPr>
          </a:p>
        </p:txBody>
      </p:sp>
      <p:sp>
        <p:nvSpPr>
          <p:cNvPr id="501" name="Cerchio"/>
          <p:cNvSpPr/>
          <p:nvPr/>
        </p:nvSpPr>
        <p:spPr>
          <a:xfrm>
            <a:off x="6214641" y="1281032"/>
            <a:ext cx="902460" cy="902460"/>
          </a:xfrm>
          <a:prstGeom prst="ellipse">
            <a:avLst/>
          </a:prstGeom>
          <a:solidFill>
            <a:srgbClr val="4356BD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02" name="Social"/>
          <p:cNvSpPr txBox="1"/>
          <p:nvPr/>
        </p:nvSpPr>
        <p:spPr>
          <a:xfrm>
            <a:off x="6346803" y="1647171"/>
            <a:ext cx="638135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" tIns="15240" rIns="15240" bIns="15240" anchor="ctr"/>
          <a:lstStyle/>
          <a:p>
            <a:pPr/>
            <a:r>
              <a:t>Social</a:t>
            </a:r>
          </a:p>
        </p:txBody>
      </p:sp>
      <p:sp>
        <p:nvSpPr>
          <p:cNvPr id="503" name="Freccia"/>
          <p:cNvSpPr/>
          <p:nvPr/>
        </p:nvSpPr>
        <p:spPr>
          <a:xfrm rot="10128509">
            <a:off x="7132768" y="2662062"/>
            <a:ext cx="178684" cy="30683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C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422400">
              <a:spcBef>
                <a:spcPts val="500"/>
              </a:spcBef>
              <a:defRPr b="0" cap="none" spc="0" sz="3200"/>
            </a:pPr>
          </a:p>
        </p:txBody>
      </p:sp>
      <p:sp>
        <p:nvSpPr>
          <p:cNvPr id="504" name="Ovale"/>
          <p:cNvSpPr/>
          <p:nvPr/>
        </p:nvSpPr>
        <p:spPr>
          <a:xfrm>
            <a:off x="7367334" y="2154301"/>
            <a:ext cx="987920" cy="902658"/>
          </a:xfrm>
          <a:prstGeom prst="ellipse">
            <a:avLst/>
          </a:prstGeom>
          <a:solidFill>
            <a:srgbClr val="4356BD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05" name="Digital advertising"/>
          <p:cNvSpPr txBox="1"/>
          <p:nvPr/>
        </p:nvSpPr>
        <p:spPr>
          <a:xfrm>
            <a:off x="7355892" y="2389723"/>
            <a:ext cx="1010803" cy="43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" tIns="15240" rIns="15240" bIns="15240" anchor="ctr"/>
          <a:lstStyle/>
          <a:p>
            <a:pPr/>
            <a:r>
              <a:t>Digital advertising</a:t>
            </a:r>
          </a:p>
        </p:txBody>
      </p:sp>
      <p:sp>
        <p:nvSpPr>
          <p:cNvPr id="506" name="Freccia"/>
          <p:cNvSpPr/>
          <p:nvPr/>
        </p:nvSpPr>
        <p:spPr>
          <a:xfrm rot="13649202">
            <a:off x="6912199" y="3328947"/>
            <a:ext cx="213764" cy="30683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C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422400">
              <a:spcBef>
                <a:spcPts val="500"/>
              </a:spcBef>
              <a:defRPr b="0" cap="none" spc="0" sz="3200"/>
            </a:pPr>
          </a:p>
        </p:txBody>
      </p:sp>
      <p:sp>
        <p:nvSpPr>
          <p:cNvPr id="507" name="Ovale"/>
          <p:cNvSpPr/>
          <p:nvPr/>
        </p:nvSpPr>
        <p:spPr>
          <a:xfrm>
            <a:off x="6945412" y="3469432"/>
            <a:ext cx="1027535" cy="1000571"/>
          </a:xfrm>
          <a:prstGeom prst="ellipse">
            <a:avLst/>
          </a:prstGeom>
          <a:solidFill>
            <a:srgbClr val="4356BD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08" name="Influencer marketing"/>
          <p:cNvSpPr txBox="1"/>
          <p:nvPr/>
        </p:nvSpPr>
        <p:spPr>
          <a:xfrm>
            <a:off x="7055859" y="3688401"/>
            <a:ext cx="806642" cy="562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" tIns="15240" rIns="15240" bIns="15240" anchor="ctr"/>
          <a:lstStyle/>
          <a:p>
            <a:pPr/>
            <a:r>
              <a:t>Influencer marketing</a:t>
            </a:r>
          </a:p>
        </p:txBody>
      </p:sp>
      <p:sp>
        <p:nvSpPr>
          <p:cNvPr id="509" name="Freccia"/>
          <p:cNvSpPr/>
          <p:nvPr/>
        </p:nvSpPr>
        <p:spPr>
          <a:xfrm rot="18319682">
            <a:off x="6141035" y="3321305"/>
            <a:ext cx="215933" cy="30683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C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422400">
              <a:spcBef>
                <a:spcPts val="500"/>
              </a:spcBef>
              <a:defRPr b="0" cap="none" spc="0" sz="3200"/>
            </a:pPr>
          </a:p>
        </p:txBody>
      </p:sp>
      <p:sp>
        <p:nvSpPr>
          <p:cNvPr id="510" name="Cerchio"/>
          <p:cNvSpPr/>
          <p:nvPr/>
        </p:nvSpPr>
        <p:spPr>
          <a:xfrm>
            <a:off x="5386248" y="3524813"/>
            <a:ext cx="987921" cy="987920"/>
          </a:xfrm>
          <a:prstGeom prst="ellipse">
            <a:avLst/>
          </a:prstGeom>
          <a:solidFill>
            <a:srgbClr val="4356BD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11" name="Media relations"/>
          <p:cNvSpPr txBox="1"/>
          <p:nvPr/>
        </p:nvSpPr>
        <p:spPr>
          <a:xfrm>
            <a:off x="5530925" y="3782419"/>
            <a:ext cx="698565" cy="472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" tIns="15240" rIns="15240" bIns="15240" anchor="ctr"/>
          <a:lstStyle/>
          <a:p>
            <a:pPr/>
            <a:r>
              <a:t>Media relations</a:t>
            </a:r>
          </a:p>
        </p:txBody>
      </p:sp>
      <p:sp>
        <p:nvSpPr>
          <p:cNvPr id="512" name="Freccia"/>
          <p:cNvSpPr/>
          <p:nvPr/>
        </p:nvSpPr>
        <p:spPr>
          <a:xfrm rot="1080000">
            <a:off x="5980902" y="2653934"/>
            <a:ext cx="207426" cy="30683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C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422400">
              <a:spcBef>
                <a:spcPts val="500"/>
              </a:spcBef>
              <a:defRPr b="0" cap="none" spc="0" sz="3200"/>
            </a:pPr>
          </a:p>
        </p:txBody>
      </p:sp>
      <p:sp>
        <p:nvSpPr>
          <p:cNvPr id="513" name="Cerchio"/>
          <p:cNvSpPr/>
          <p:nvPr/>
        </p:nvSpPr>
        <p:spPr>
          <a:xfrm>
            <a:off x="5012551" y="2154401"/>
            <a:ext cx="902460" cy="902460"/>
          </a:xfrm>
          <a:prstGeom prst="ellipse">
            <a:avLst/>
          </a:prstGeom>
          <a:solidFill>
            <a:srgbClr val="4356BD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14" name="Blog"/>
          <p:cNvSpPr txBox="1"/>
          <p:nvPr/>
        </p:nvSpPr>
        <p:spPr>
          <a:xfrm>
            <a:off x="5144713" y="2520540"/>
            <a:ext cx="638135" cy="17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" tIns="15240" rIns="15240" bIns="15240" anchor="ctr"/>
          <a:lstStyle/>
          <a:p>
            <a:pPr/>
            <a:r>
              <a:t>Blog</a:t>
            </a:r>
          </a:p>
        </p:txBody>
      </p:sp>
      <p:sp>
        <p:nvSpPr>
          <p:cNvPr id="515" name="Obiettivi sostenibilità:…"/>
          <p:cNvSpPr txBox="1"/>
          <p:nvPr/>
        </p:nvSpPr>
        <p:spPr>
          <a:xfrm>
            <a:off x="675377" y="1960799"/>
            <a:ext cx="4034575" cy="210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 sostenibilità: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Organizzare il sistema comunicativo dell’Ambito turistico Livorno, adottando i canali pertinenti, un nuovo stile comunicativo e identificando un ecosistema di messaggi attualizzati e in linea con i bisogni e le motivazioni della domanda turistica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6802" y="2677686"/>
            <a:ext cx="638135" cy="607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egnaposto contenuto 5"/>
          <p:cNvSpPr txBox="1"/>
          <p:nvPr>
            <p:ph type="body" sz="half" idx="1"/>
          </p:nvPr>
        </p:nvSpPr>
        <p:spPr>
          <a:xfrm>
            <a:off x="629586" y="1805965"/>
            <a:ext cx="7885763" cy="153157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 pilastri:</a:t>
            </a:r>
          </a:p>
          <a:p>
            <a:pPr marL="353290" indent="-353290">
              <a:buFontTx/>
              <a:buAutoNum type="arabicPeriod" startAt="1"/>
            </a:pPr>
            <a:r>
              <a:t>Nuovo portale di promozione turistica dell’Ambito</a:t>
            </a:r>
          </a:p>
          <a:p>
            <a:pPr marL="353290" indent="-353290">
              <a:buFontTx/>
              <a:buAutoNum type="arabicPeriod" startAt="1"/>
            </a:pPr>
            <a:r>
              <a:t>I social Visit Livorno</a:t>
            </a:r>
          </a:p>
        </p:txBody>
      </p:sp>
      <p:sp>
        <p:nvSpPr>
          <p:cNvPr id="519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4. Promozione segmentata e tecnologica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egnaposto contenuto 5"/>
          <p:cNvSpPr txBox="1"/>
          <p:nvPr>
            <p:ph type="body" sz="quarter" idx="1"/>
          </p:nvPr>
        </p:nvSpPr>
        <p:spPr>
          <a:xfrm>
            <a:off x="628650" y="1203138"/>
            <a:ext cx="7886700" cy="46068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Social media marketing</a:t>
            </a:r>
          </a:p>
        </p:txBody>
      </p:sp>
      <p:sp>
        <p:nvSpPr>
          <p:cNvPr id="522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4. Promozione segmentata e tecnologica</a:t>
            </a:r>
          </a:p>
        </p:txBody>
      </p:sp>
      <p:sp>
        <p:nvSpPr>
          <p:cNvPr id="523" name="Forma"/>
          <p:cNvSpPr/>
          <p:nvPr/>
        </p:nvSpPr>
        <p:spPr>
          <a:xfrm rot="20146851">
            <a:off x="619215" y="2875775"/>
            <a:ext cx="1189623" cy="1556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7" h="21600" fill="norm" stroke="1" extrusionOk="0">
                <a:moveTo>
                  <a:pt x="1" y="9870"/>
                </a:moveTo>
                <a:cubicBezTo>
                  <a:pt x="1" y="14397"/>
                  <a:pt x="6502" y="18344"/>
                  <a:pt x="15772" y="19444"/>
                </a:cubicBezTo>
                <a:lnTo>
                  <a:pt x="15772" y="18690"/>
                </a:lnTo>
                <a:lnTo>
                  <a:pt x="20837" y="20441"/>
                </a:lnTo>
                <a:lnTo>
                  <a:pt x="15772" y="21600"/>
                </a:lnTo>
                <a:lnTo>
                  <a:pt x="15772" y="20846"/>
                </a:lnTo>
                <a:lnTo>
                  <a:pt x="15772" y="20846"/>
                </a:lnTo>
                <a:cubicBezTo>
                  <a:pt x="6502" y="19745"/>
                  <a:pt x="1" y="15799"/>
                  <a:pt x="1" y="11272"/>
                </a:cubicBezTo>
                <a:close/>
                <a:moveTo>
                  <a:pt x="20837" y="1401"/>
                </a:moveTo>
                <a:cubicBezTo>
                  <a:pt x="9904" y="1401"/>
                  <a:pt x="830" y="5405"/>
                  <a:pt x="54" y="10571"/>
                </a:cubicBezTo>
                <a:lnTo>
                  <a:pt x="54" y="10571"/>
                </a:lnTo>
                <a:cubicBezTo>
                  <a:pt x="-763" y="5133"/>
                  <a:pt x="7880" y="412"/>
                  <a:pt x="19358" y="25"/>
                </a:cubicBezTo>
                <a:cubicBezTo>
                  <a:pt x="19850" y="8"/>
                  <a:pt x="20344" y="0"/>
                  <a:pt x="2083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lnSpc>
                <a:spcPct val="100000"/>
              </a:lnSpc>
              <a:spcBef>
                <a:spcPts val="0"/>
              </a:spcBef>
              <a:defRPr b="0" cap="none" spc="0" sz="1800">
                <a:solidFill>
                  <a:srgbClr val="000000"/>
                </a:solidFill>
              </a:defRPr>
            </a:pPr>
          </a:p>
        </p:txBody>
      </p:sp>
      <p:sp>
        <p:nvSpPr>
          <p:cNvPr id="524" name="Rettangolo arrotondato"/>
          <p:cNvSpPr/>
          <p:nvPr/>
        </p:nvSpPr>
        <p:spPr>
          <a:xfrm>
            <a:off x="1445555" y="1819360"/>
            <a:ext cx="1461657" cy="7776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algn="l"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25" name="Visit Livorno"/>
          <p:cNvSpPr txBox="1"/>
          <p:nvPr/>
        </p:nvSpPr>
        <p:spPr>
          <a:xfrm>
            <a:off x="1445555" y="1819360"/>
            <a:ext cx="1461657" cy="2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Visit Livorno</a:t>
            </a:r>
          </a:p>
        </p:txBody>
      </p:sp>
      <p:sp>
        <p:nvSpPr>
          <p:cNvPr id="526" name="Rettangolo arrotondato"/>
          <p:cNvSpPr/>
          <p:nvPr/>
        </p:nvSpPr>
        <p:spPr>
          <a:xfrm>
            <a:off x="1744931" y="2337760"/>
            <a:ext cx="1461657" cy="874843"/>
          </a:xfrm>
          <a:prstGeom prst="roundRect">
            <a:avLst>
              <a:gd name="adj" fmla="val 11851"/>
            </a:avLst>
          </a:prstGeom>
          <a:solidFill>
            <a:srgbClr val="5A4680">
              <a:alpha val="9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algn="r" defTabSz="533400">
              <a:spcBef>
                <a:spcPts val="200"/>
              </a:spcBef>
              <a:defRPr b="0" cap="none" spc="0" sz="1300">
                <a:solidFill>
                  <a:srgbClr val="000000"/>
                </a:solidFill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27" name="Facebook…"/>
          <p:cNvSpPr txBox="1"/>
          <p:nvPr/>
        </p:nvSpPr>
        <p:spPr>
          <a:xfrm>
            <a:off x="1775298" y="2368127"/>
            <a:ext cx="1400923" cy="814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343" tIns="85343" rIns="85343" bIns="85343">
            <a:spAutoFit/>
          </a:bodyPr>
          <a:lstStyle/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Facebook</a:t>
            </a:r>
          </a:p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Instagram</a:t>
            </a:r>
          </a:p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TikTok</a:t>
            </a:r>
          </a:p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YouTube</a:t>
            </a:r>
          </a:p>
        </p:txBody>
      </p:sp>
      <p:sp>
        <p:nvSpPr>
          <p:cNvPr id="528" name="Forma"/>
          <p:cNvSpPr/>
          <p:nvPr/>
        </p:nvSpPr>
        <p:spPr>
          <a:xfrm>
            <a:off x="3191060" y="1944841"/>
            <a:ext cx="345222" cy="2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8122" y="7344"/>
                </a:lnTo>
                <a:lnTo>
                  <a:pt x="8122" y="0"/>
                </a:lnTo>
                <a:lnTo>
                  <a:pt x="13478" y="0"/>
                </a:lnTo>
                <a:lnTo>
                  <a:pt x="13478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3478" y="14256"/>
                </a:lnTo>
                <a:lnTo>
                  <a:pt x="13478" y="21600"/>
                </a:lnTo>
                <a:lnTo>
                  <a:pt x="8122" y="21600"/>
                </a:lnTo>
                <a:lnTo>
                  <a:pt x="8122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622300">
              <a:spcBef>
                <a:spcPts val="500"/>
              </a:spcBef>
              <a:defRPr b="0" cap="none" spc="0" sz="1400"/>
            </a:pPr>
          </a:p>
        </p:txBody>
      </p:sp>
      <p:sp>
        <p:nvSpPr>
          <p:cNvPr id="529" name="Rettangolo arrotondato"/>
          <p:cNvSpPr/>
          <p:nvPr/>
        </p:nvSpPr>
        <p:spPr>
          <a:xfrm>
            <a:off x="3793538" y="1819360"/>
            <a:ext cx="1461658" cy="7776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algn="l"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30" name="Visit Collesalvetti"/>
          <p:cNvSpPr txBox="1"/>
          <p:nvPr/>
        </p:nvSpPr>
        <p:spPr>
          <a:xfrm>
            <a:off x="3793538" y="1819360"/>
            <a:ext cx="1461658" cy="2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Visit Collesalvetti</a:t>
            </a:r>
          </a:p>
        </p:txBody>
      </p:sp>
      <p:sp>
        <p:nvSpPr>
          <p:cNvPr id="531" name="Rettangolo arrotondato"/>
          <p:cNvSpPr/>
          <p:nvPr/>
        </p:nvSpPr>
        <p:spPr>
          <a:xfrm>
            <a:off x="4092914" y="2337760"/>
            <a:ext cx="1461657" cy="876301"/>
          </a:xfrm>
          <a:prstGeom prst="roundRect">
            <a:avLst>
              <a:gd name="adj" fmla="val 11832"/>
            </a:avLst>
          </a:prstGeom>
          <a:solidFill>
            <a:srgbClr val="5A4680">
              <a:alpha val="9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algn="r" defTabSz="533400">
              <a:spcBef>
                <a:spcPts val="200"/>
              </a:spcBef>
              <a:defRPr b="0" cap="none" spc="0" sz="1300">
                <a:solidFill>
                  <a:srgbClr val="000000"/>
                </a:solidFill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32" name="Facebook…"/>
          <p:cNvSpPr txBox="1"/>
          <p:nvPr/>
        </p:nvSpPr>
        <p:spPr>
          <a:xfrm>
            <a:off x="4123281" y="2368127"/>
            <a:ext cx="1400923" cy="484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343" tIns="85343" rIns="85343" bIns="85343">
            <a:spAutoFit/>
          </a:bodyPr>
          <a:lstStyle/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Facebook</a:t>
            </a:r>
          </a:p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Instagram</a:t>
            </a:r>
          </a:p>
        </p:txBody>
      </p:sp>
      <p:sp>
        <p:nvSpPr>
          <p:cNvPr id="533" name="Forma"/>
          <p:cNvSpPr/>
          <p:nvPr/>
        </p:nvSpPr>
        <p:spPr>
          <a:xfrm>
            <a:off x="5539042" y="1944841"/>
            <a:ext cx="345222" cy="2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8122" y="7344"/>
                </a:lnTo>
                <a:lnTo>
                  <a:pt x="8122" y="0"/>
                </a:lnTo>
                <a:lnTo>
                  <a:pt x="13478" y="0"/>
                </a:lnTo>
                <a:lnTo>
                  <a:pt x="13478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3478" y="14256"/>
                </a:lnTo>
                <a:lnTo>
                  <a:pt x="13478" y="21600"/>
                </a:lnTo>
                <a:lnTo>
                  <a:pt x="8122" y="21600"/>
                </a:lnTo>
                <a:lnTo>
                  <a:pt x="8122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622300">
              <a:spcBef>
                <a:spcPts val="500"/>
              </a:spcBef>
              <a:defRPr b="0" cap="none" spc="0" sz="1400"/>
            </a:pPr>
          </a:p>
        </p:txBody>
      </p:sp>
      <p:sp>
        <p:nvSpPr>
          <p:cNvPr id="534" name="Rettangolo arrotondato"/>
          <p:cNvSpPr/>
          <p:nvPr/>
        </p:nvSpPr>
        <p:spPr>
          <a:xfrm>
            <a:off x="6141523" y="1819360"/>
            <a:ext cx="1461657" cy="7776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algn="l" defTabSz="5334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35" name="Visit Capraia"/>
          <p:cNvSpPr txBox="1"/>
          <p:nvPr/>
        </p:nvSpPr>
        <p:spPr>
          <a:xfrm>
            <a:off x="6141523" y="1819360"/>
            <a:ext cx="1461657" cy="2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Visit Capraia</a:t>
            </a:r>
          </a:p>
        </p:txBody>
      </p:sp>
      <p:sp>
        <p:nvSpPr>
          <p:cNvPr id="536" name="Rettangolo arrotondato"/>
          <p:cNvSpPr/>
          <p:nvPr/>
        </p:nvSpPr>
        <p:spPr>
          <a:xfrm>
            <a:off x="6440897" y="2337760"/>
            <a:ext cx="1461657" cy="876301"/>
          </a:xfrm>
          <a:prstGeom prst="roundRect">
            <a:avLst>
              <a:gd name="adj" fmla="val 11832"/>
            </a:avLst>
          </a:prstGeom>
          <a:solidFill>
            <a:srgbClr val="5A4680">
              <a:alpha val="9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algn="r" defTabSz="533400">
              <a:spcBef>
                <a:spcPts val="200"/>
              </a:spcBef>
              <a:defRPr b="0" cap="none" spc="0" sz="1300">
                <a:solidFill>
                  <a:srgbClr val="000000"/>
                </a:solidFill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37" name="Facebook…"/>
          <p:cNvSpPr txBox="1"/>
          <p:nvPr/>
        </p:nvSpPr>
        <p:spPr>
          <a:xfrm>
            <a:off x="6471265" y="2368127"/>
            <a:ext cx="1400923" cy="484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5343" tIns="85343" rIns="85343" bIns="85343">
            <a:spAutoFit/>
          </a:bodyPr>
          <a:lstStyle/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Facebook</a:t>
            </a:r>
          </a:p>
          <a:p>
            <a:pPr lvl="1" marL="95250" indent="-95250" algn="l">
              <a:spcBef>
                <a:spcPts val="200"/>
              </a:spcBef>
              <a:buSzPct val="100000"/>
              <a:buChar char="•"/>
            </a:pPr>
            <a:r>
              <a:t>Instagram</a:t>
            </a:r>
          </a:p>
        </p:txBody>
      </p:sp>
      <p:sp>
        <p:nvSpPr>
          <p:cNvPr id="538" name="Rettangolo 4"/>
          <p:cNvSpPr/>
          <p:nvPr/>
        </p:nvSpPr>
        <p:spPr>
          <a:xfrm>
            <a:off x="2053205" y="3540646"/>
            <a:ext cx="5194073" cy="364576"/>
          </a:xfrm>
          <a:prstGeom prst="rect">
            <a:avLst/>
          </a:prstGeom>
          <a:solidFill>
            <a:srgbClr val="2EAEE2"/>
          </a:solidFill>
          <a:ln w="1270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685800">
              <a:lnSpc>
                <a:spcPct val="99000"/>
              </a:lnSpc>
              <a:spcBef>
                <a:spcPts val="0"/>
              </a:spcBef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/>
            <a:r>
              <a:t>Visit Livorno – Post su Livorno, Collesalvetti, Capraia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egnaposto contenuto 5"/>
          <p:cNvSpPr txBox="1"/>
          <p:nvPr>
            <p:ph type="body" sz="quarter" idx="1"/>
          </p:nvPr>
        </p:nvSpPr>
        <p:spPr>
          <a:xfrm>
            <a:off x="629585" y="1416499"/>
            <a:ext cx="7944789" cy="46068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Programma promozione </a:t>
            </a:r>
          </a:p>
        </p:txBody>
      </p:sp>
      <p:sp>
        <p:nvSpPr>
          <p:cNvPr id="541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4. Promozione segmentata e tecnologica</a:t>
            </a:r>
          </a:p>
        </p:txBody>
      </p:sp>
      <p:sp>
        <p:nvSpPr>
          <p:cNvPr id="542" name="Freccia a destra 4"/>
          <p:cNvSpPr/>
          <p:nvPr/>
        </p:nvSpPr>
        <p:spPr>
          <a:xfrm>
            <a:off x="4846320" y="2704183"/>
            <a:ext cx="365761" cy="3886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>
            <a:solidFill>
              <a:srgbClr val="0C4960"/>
            </a:solidFill>
            <a:miter/>
          </a:ln>
        </p:spPr>
        <p:txBody>
          <a:bodyPr lIns="45719" rIns="45719" anchor="ctr"/>
          <a:lstStyle/>
          <a:p>
            <a:pPr defTabSz="685800">
              <a:lnSpc>
                <a:spcPct val="100000"/>
              </a:lnSpc>
              <a:spcBef>
                <a:spcPts val="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43" name="CasellaDiTesto 7"/>
          <p:cNvSpPr txBox="1"/>
          <p:nvPr/>
        </p:nvSpPr>
        <p:spPr>
          <a:xfrm>
            <a:off x="5402579" y="2225584"/>
            <a:ext cx="3171794" cy="134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06375" indent="-206375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Campagne sui social media (Meta ads)</a:t>
            </a:r>
          </a:p>
          <a:p>
            <a:pPr marL="206375" indent="-206375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Campagne di digital marketing sui motori di ricerca  (Google Ads)</a:t>
            </a:r>
          </a:p>
        </p:txBody>
      </p:sp>
      <p:sp>
        <p:nvSpPr>
          <p:cNvPr id="544" name="Obiettivi:…"/>
          <p:cNvSpPr txBox="1"/>
          <p:nvPr/>
        </p:nvSpPr>
        <p:spPr>
          <a:xfrm>
            <a:off x="714840" y="2225584"/>
            <a:ext cx="3943351" cy="134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Obiettivi: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Adattare la promozione dell’Ambito al nuovo prodotto-destinazione </a:t>
            </a:r>
            <a:endParaRPr>
              <a:latin typeface="Abadi"/>
              <a:ea typeface="Abadi"/>
              <a:cs typeface="Abadi"/>
              <a:sym typeface="Abadi"/>
            </a:endParaRPr>
          </a:p>
          <a:p>
            <a:pPr marL="139303" indent="-139303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6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Adattare la promozione turistica per ogni prodotto e mercato di riferimento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egnaposto contenuto 5"/>
          <p:cNvSpPr txBox="1"/>
          <p:nvPr>
            <p:ph type="body" idx="1"/>
          </p:nvPr>
        </p:nvSpPr>
        <p:spPr>
          <a:xfrm>
            <a:off x="629585" y="1416499"/>
            <a:ext cx="7944789" cy="318897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Gli strumenti</a:t>
            </a:r>
          </a:p>
        </p:txBody>
      </p:sp>
      <p:sp>
        <p:nvSpPr>
          <p:cNvPr id="547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4. Promozione segmentata e tecnologica</a:t>
            </a:r>
          </a:p>
        </p:txBody>
      </p:sp>
      <p:graphicFrame>
        <p:nvGraphicFramePr>
          <p:cNvPr id="548" name="Tabella 1"/>
          <p:cNvGraphicFramePr/>
          <p:nvPr/>
        </p:nvGraphicFramePr>
        <p:xfrm>
          <a:off x="-8080" y="1965691"/>
          <a:ext cx="9156701" cy="320178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841790"/>
                <a:gridCol w="1190273"/>
                <a:gridCol w="1100223"/>
                <a:gridCol w="1266443"/>
                <a:gridCol w="815273"/>
                <a:gridCol w="2342921"/>
                <a:gridCol w="1587074"/>
              </a:tblGrid>
              <a:tr h="3559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10" sz="12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Digital marketing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10" sz="12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Social media marketing 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10" sz="12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Offline 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506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 spc="-10" sz="12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Tipologia media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pc="-10" sz="1200">
                          <a:latin typeface="Abadi"/>
                          <a:ea typeface="Abadi"/>
                          <a:cs typeface="Abadi"/>
                          <a:sym typeface="Abadi"/>
                        </a:rPr>
                        <a:t>Owned Media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pc="-10" sz="1200">
                          <a:latin typeface="Abadi"/>
                          <a:ea typeface="Abadi"/>
                          <a:cs typeface="Abadi"/>
                          <a:sym typeface="Abadi"/>
                        </a:rPr>
                        <a:t>Paid Media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latin typeface="Abadi"/>
                          <a:ea typeface="Abadi"/>
                          <a:cs typeface="Abadi"/>
                          <a:sym typeface="Abadi"/>
                        </a:rPr>
                        <a:t>Earned media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 spc="-10" sz="12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Tipologia media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pc="-10" sz="1200">
                          <a:latin typeface="Abadi"/>
                          <a:ea typeface="Abadi"/>
                          <a:cs typeface="Abadi"/>
                          <a:sym typeface="Abadi"/>
                        </a:rPr>
                        <a:t>Owned + earned + paid</a:t>
                      </a: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</a:p>
                  </a:txBody>
                  <a:tcPr marL="34290" marR="34290" marT="34290" marB="34290" anchor="t" anchorCtr="0" horzOverflow="overflow">
                    <a:lnT w="12700">
                      <a:miter lim="400000"/>
                    </a:lnT>
                    <a:solidFill>
                      <a:srgbClr val="CFD7E7"/>
                    </a:solidFill>
                  </a:tcPr>
                </a:tc>
              </a:tr>
              <a:tr h="2326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 spc="-10" sz="12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Strumenti</a:t>
                      </a:r>
                    </a:p>
                  </a:txBody>
                  <a:tcPr marL="34290" marR="34290" marT="34290" marB="34290" anchor="t" anchorCtr="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Portale destinazione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Direct email marketing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SEO </a:t>
                      </a:r>
                    </a:p>
                  </a:txBody>
                  <a:tcPr marL="34290" marR="34290" marT="34290" marB="3429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Pubblicità</a:t>
                      </a: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Campagne Search 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Campagne Display</a:t>
                      </a: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Campagne Discovery</a:t>
                      </a: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SEM</a:t>
                      </a: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Connected TV </a:t>
                      </a:r>
                    </a:p>
                  </a:txBody>
                  <a:tcPr marL="34290" marR="34290" marT="34290" marB="3429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Media relation (influencer, Blogger, giornalisti)</a:t>
                      </a:r>
                    </a:p>
                  </a:txBody>
                  <a:tcPr marL="34290" marR="34290" marT="34290" marB="3429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 spc="-10" sz="1200">
                          <a:solidFill>
                            <a:srgbClr val="FFFFFF"/>
                          </a:solidFill>
                          <a:latin typeface="Abadi"/>
                          <a:ea typeface="Abadi"/>
                          <a:cs typeface="Abadi"/>
                          <a:sym typeface="Abadi"/>
                        </a:rPr>
                        <a:t>Strumenti</a:t>
                      </a:r>
                    </a:p>
                  </a:txBody>
                  <a:tcPr marL="34290" marR="34290" marT="34290" marB="34290" anchor="t" anchorCtr="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Canali propri: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Condivisione immagini, link, video ecc. con Facebook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Condivisione immagini, contest, quiz, advergaming con Instagram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182563" indent="-182563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Video con You Tube, Instagram</a:t>
                      </a:r>
                      <a:r>
                        <a:t>, TikTok</a:t>
                      </a:r>
                    </a:p>
                  </a:txBody>
                  <a:tcPr marL="34290" marR="34290" marT="34290" marB="3429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Media relation 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PR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Fiere e workshop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pc="-10">
                          <a:latin typeface="Abadi"/>
                          <a:ea typeface="Abadi"/>
                          <a:cs typeface="Abadi"/>
                          <a:sym typeface="Abadi"/>
                        </a:defRPr>
                      </a:pPr>
                      <a:r>
                        <a:t>affissioni</a:t>
                      </a:r>
                      <a:endParaRPr spc="-10" sz="1400">
                        <a:latin typeface="The Serif Hand Black"/>
                        <a:ea typeface="The Serif Hand Black"/>
                        <a:cs typeface="The Serif Hand Black"/>
                        <a:sym typeface="The Serif Hand Black"/>
                      </a:endParaRPr>
                    </a:p>
                  </a:txBody>
                  <a:tcPr marL="34290" marR="34290" marT="34290" marB="34290" anchor="t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egnaposto contenuto 5"/>
          <p:cNvSpPr txBox="1"/>
          <p:nvPr>
            <p:ph type="body" idx="1"/>
          </p:nvPr>
        </p:nvSpPr>
        <p:spPr>
          <a:xfrm>
            <a:off x="629585" y="1416499"/>
            <a:ext cx="7944789" cy="271265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Obiettivi:</a:t>
            </a:r>
          </a:p>
          <a:p>
            <a:pPr marL="132484" indent="-132484"/>
            <a:r>
              <a:t>Implementare un modello di governance del turismo più completo e collaborativo</a:t>
            </a:r>
          </a:p>
          <a:p>
            <a:pPr marL="132484" indent="-132484"/>
            <a:r>
              <a:t>Fornire alla Fondazione LEM una struttura efficiente, trasparente e partecipativa adatta alle proposte incluse in questo piano</a:t>
            </a:r>
          </a:p>
          <a:p>
            <a:pPr marL="132484" indent="-132484"/>
            <a:r>
              <a:t>Aumentare la responsabilità e la partecipazione degli operatori privati nella gestione del turismo</a:t>
            </a:r>
          </a:p>
        </p:txBody>
      </p:sp>
      <p:sp>
        <p:nvSpPr>
          <p:cNvPr id="551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5. Governance efficiente e collaborativa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5. Governance efficiente e collaborativa</a:t>
            </a:r>
          </a:p>
        </p:txBody>
      </p:sp>
      <p:sp>
        <p:nvSpPr>
          <p:cNvPr id="554" name="Gli strumenti di governance collaborativa:…"/>
          <p:cNvSpPr txBox="1"/>
          <p:nvPr/>
        </p:nvSpPr>
        <p:spPr>
          <a:xfrm>
            <a:off x="666838" y="1407135"/>
            <a:ext cx="7986701" cy="1936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buFont typeface="Arial"/>
              <a:defRPr b="0" cap="none" spc="0"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Gli strumenti di governance collaborativa:</a:t>
            </a:r>
          </a:p>
          <a:p>
            <a:pPr marL="323850" indent="-323850" algn="l" defTabSz="685800">
              <a:lnSpc>
                <a:spcPct val="99000"/>
              </a:lnSpc>
              <a:spcBef>
                <a:spcPts val="0"/>
              </a:spcBef>
              <a:buSzPct val="100000"/>
              <a:buAutoNum type="arabicPeriod" startAt="1"/>
              <a:defRPr b="0" cap="none" spc="0"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DM&amp;MO</a:t>
            </a:r>
          </a:p>
          <a:p>
            <a:pPr marL="323850" indent="-323850" algn="l" defTabSz="685800">
              <a:lnSpc>
                <a:spcPct val="99000"/>
              </a:lnSpc>
              <a:spcBef>
                <a:spcPts val="0"/>
              </a:spcBef>
              <a:buSzPct val="100000"/>
              <a:buAutoNum type="arabicPeriod" startAt="1"/>
              <a:defRPr b="0" cap="none" spc="0"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Tavolo di coordinamento del turismo (Livorno, Collesalvetti e Capraia Isola)</a:t>
            </a:r>
          </a:p>
          <a:p>
            <a:pPr marL="323850" indent="-323850" algn="l" defTabSz="685800">
              <a:lnSpc>
                <a:spcPct val="99000"/>
              </a:lnSpc>
              <a:spcBef>
                <a:spcPts val="0"/>
              </a:spcBef>
              <a:buSzPct val="100000"/>
              <a:buAutoNum type="arabicPeriod" startAt="1"/>
              <a:defRPr b="0" cap="none" spc="0"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Rete di destinazione declinata per prodotti</a:t>
            </a:r>
          </a:p>
          <a:p>
            <a:pPr algn="l" defTabSz="685800">
              <a:lnSpc>
                <a:spcPct val="99000"/>
              </a:lnSpc>
              <a:spcBef>
                <a:spcPts val="0"/>
              </a:spcBef>
              <a:buFont typeface="Arial"/>
              <a:defRPr b="0" cap="none" spc="0"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I tre elementi devono operare in sinergia e confronto continuo, in modo da garantire collaborazione interistituzionale, confronto tra pubblico e privato e gestione efficace del turismo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LA VISIONE STRATEGICA PER LIVORNO</a:t>
            </a:r>
            <a:br/>
            <a:r>
              <a:t>GLI OBIETTIVI STRATEGICI</a:t>
            </a:r>
          </a:p>
        </p:txBody>
      </p:sp>
      <p:sp>
        <p:nvSpPr>
          <p:cNvPr id="254" name="Segnaposto testo 5"/>
          <p:cNvSpPr txBox="1"/>
          <p:nvPr>
            <p:ph type="body" sz="half" idx="1"/>
          </p:nvPr>
        </p:nvSpPr>
        <p:spPr>
          <a:xfrm>
            <a:off x="628648" y="1447038"/>
            <a:ext cx="7322964" cy="244419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Gli obiettivi strategici per la Destinazione Livorno sono i seguenti: </a:t>
            </a:r>
          </a:p>
          <a:p>
            <a:pPr marL="145732" indent="-145732"/>
            <a:r>
              <a:t>Costruire un nuovo e reale posizionamento turistico</a:t>
            </a:r>
          </a:p>
          <a:p>
            <a:pPr marL="145732" indent="-145732"/>
            <a:r>
              <a:t>Sviluppare proposte turistiche che garantiscano reddittività, ricchezza e occupazione alla popolazione locale</a:t>
            </a:r>
          </a:p>
          <a:p>
            <a:pPr marL="145732" indent="-145732"/>
            <a:r>
              <a:t>Incrementare i flussi turistici</a:t>
            </a:r>
          </a:p>
          <a:p>
            <a:pPr marL="145732" indent="-145732"/>
            <a:r>
              <a:t>Strutturare un modello di gestione della destinazione che preveda una visione unica</a:t>
            </a:r>
          </a:p>
          <a:p>
            <a:pPr marL="145732" indent="-145732"/>
            <a:r>
              <a:t>Costruire l’immagine di Livorno come destinazione turistica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ruppo"/>
          <p:cNvGrpSpPr/>
          <p:nvPr/>
        </p:nvGrpSpPr>
        <p:grpSpPr>
          <a:xfrm>
            <a:off x="5438085" y="1648729"/>
            <a:ext cx="1087648" cy="1947524"/>
            <a:chOff x="113077" y="0"/>
            <a:chExt cx="1087646" cy="1947522"/>
          </a:xfrm>
        </p:grpSpPr>
        <p:sp>
          <p:nvSpPr>
            <p:cNvPr id="556" name="Linea"/>
            <p:cNvSpPr/>
            <p:nvPr/>
          </p:nvSpPr>
          <p:spPr>
            <a:xfrm flipV="1">
              <a:off x="119738" y="0"/>
              <a:ext cx="1012288" cy="97361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557" name="Linea"/>
            <p:cNvSpPr/>
            <p:nvPr/>
          </p:nvSpPr>
          <p:spPr>
            <a:xfrm>
              <a:off x="113077" y="972095"/>
              <a:ext cx="108764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558" name="Linea"/>
            <p:cNvSpPr/>
            <p:nvPr/>
          </p:nvSpPr>
          <p:spPr>
            <a:xfrm>
              <a:off x="118841" y="973658"/>
              <a:ext cx="1014082" cy="97386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</p:grpSp>
      <p:sp>
        <p:nvSpPr>
          <p:cNvPr id="560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5. Governance efficiente e collaborativa</a:t>
            </a:r>
          </a:p>
        </p:txBody>
      </p:sp>
      <p:sp>
        <p:nvSpPr>
          <p:cNvPr id="561" name="Rettangolo 10"/>
          <p:cNvSpPr txBox="1"/>
          <p:nvPr/>
        </p:nvSpPr>
        <p:spPr>
          <a:xfrm>
            <a:off x="264202" y="3972564"/>
            <a:ext cx="2455608" cy="2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/>
            <a:r>
              <a:t>Indirizzo strategico </a:t>
            </a:r>
          </a:p>
        </p:txBody>
      </p:sp>
      <p:sp>
        <p:nvSpPr>
          <p:cNvPr id="562" name="Parentesi graffa aperta 11"/>
          <p:cNvSpPr/>
          <p:nvPr/>
        </p:nvSpPr>
        <p:spPr>
          <a:xfrm rot="16200000">
            <a:off x="1439990" y="2954474"/>
            <a:ext cx="104031" cy="1894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60"/>
                  <a:pt x="10800" y="21510"/>
                </a:cubicBezTo>
                <a:lnTo>
                  <a:pt x="10800" y="10890"/>
                </a:lnTo>
                <a:cubicBezTo>
                  <a:pt x="10800" y="10840"/>
                  <a:pt x="5965" y="10800"/>
                  <a:pt x="0" y="10800"/>
                </a:cubicBezTo>
                <a:cubicBezTo>
                  <a:pt x="5965" y="10800"/>
                  <a:pt x="10800" y="10760"/>
                  <a:pt x="10800" y="10710"/>
                </a:cubicBezTo>
                <a:lnTo>
                  <a:pt x="10800" y="90"/>
                </a:lnTo>
                <a:cubicBezTo>
                  <a:pt x="10800" y="40"/>
                  <a:pt x="15635" y="0"/>
                  <a:pt x="21600" y="0"/>
                </a:cubicBezTo>
              </a:path>
            </a:pathLst>
          </a:custGeom>
          <a:ln w="254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685800">
              <a:lnSpc>
                <a:spcPct val="100000"/>
              </a:lnSpc>
              <a:spcBef>
                <a:spcPts val="0"/>
              </a:spcBef>
              <a:defRPr b="0" cap="none" spc="0">
                <a:solidFill>
                  <a:srgbClr val="000000"/>
                </a:solidFill>
              </a:defRPr>
            </a:pPr>
          </a:p>
        </p:txBody>
      </p:sp>
      <p:sp>
        <p:nvSpPr>
          <p:cNvPr id="563" name="Rettangolo 15"/>
          <p:cNvSpPr txBox="1"/>
          <p:nvPr/>
        </p:nvSpPr>
        <p:spPr>
          <a:xfrm>
            <a:off x="3626405" y="4306409"/>
            <a:ext cx="4648970" cy="2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/>
            <a:r>
              <a:t>Operatività </a:t>
            </a:r>
          </a:p>
        </p:txBody>
      </p:sp>
      <p:sp>
        <p:nvSpPr>
          <p:cNvPr id="564" name="Rettangolo arrotondato"/>
          <p:cNvSpPr/>
          <p:nvPr/>
        </p:nvSpPr>
        <p:spPr>
          <a:xfrm>
            <a:off x="658231" y="2199536"/>
            <a:ext cx="1667550" cy="833775"/>
          </a:xfrm>
          <a:prstGeom prst="roundRect">
            <a:avLst>
              <a:gd name="adj" fmla="val 10000"/>
            </a:avLst>
          </a:prstGeom>
          <a:solidFill>
            <a:srgbClr val="353D7D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7112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65" name="Ambito Turistico Livorno"/>
          <p:cNvSpPr txBox="1"/>
          <p:nvPr/>
        </p:nvSpPr>
        <p:spPr>
          <a:xfrm>
            <a:off x="682651" y="2255285"/>
            <a:ext cx="1618709" cy="722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" tIns="10160" rIns="10160" bIns="10160" anchor="ctr"/>
          <a:lstStyle>
            <a:lvl1pPr defTabSz="711200">
              <a:spcBef>
                <a:spcPts val="600"/>
              </a:spcBef>
              <a:defRPr spc="-16" sz="1600"/>
            </a:lvl1pPr>
          </a:lstStyle>
          <a:p>
            <a:pPr/>
            <a:r>
              <a:t>Ambito Turistico Livorno</a:t>
            </a:r>
          </a:p>
        </p:txBody>
      </p:sp>
      <p:sp>
        <p:nvSpPr>
          <p:cNvPr id="566" name="Rettangolo arrotondato"/>
          <p:cNvSpPr/>
          <p:nvPr/>
        </p:nvSpPr>
        <p:spPr>
          <a:xfrm>
            <a:off x="3702062" y="2301379"/>
            <a:ext cx="1667550" cy="630088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711200">
              <a:spcBef>
                <a:spcPts val="500"/>
              </a:spcBef>
              <a:defRPr b="0" cap="none" spc="0" sz="1600"/>
            </a:pPr>
          </a:p>
        </p:txBody>
      </p:sp>
      <p:sp>
        <p:nvSpPr>
          <p:cNvPr id="567" name="Rettangolo arrotondato"/>
          <p:cNvSpPr/>
          <p:nvPr/>
        </p:nvSpPr>
        <p:spPr>
          <a:xfrm>
            <a:off x="6416864" y="1474641"/>
            <a:ext cx="1667550" cy="335123"/>
          </a:xfrm>
          <a:prstGeom prst="roundRect">
            <a:avLst>
              <a:gd name="adj" fmla="val 24880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7112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68" name="Gestione"/>
          <p:cNvSpPr txBox="1"/>
          <p:nvPr/>
        </p:nvSpPr>
        <p:spPr>
          <a:xfrm>
            <a:off x="6441285" y="1527886"/>
            <a:ext cx="1618709" cy="2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" tIns="10160" rIns="10160" bIns="10160" anchor="ctr"/>
          <a:lstStyle>
            <a:lvl1pPr defTabSz="711200">
              <a:spcBef>
                <a:spcPts val="600"/>
              </a:spcBef>
              <a:defRPr spc="-14" sz="1400"/>
            </a:lvl1pPr>
          </a:lstStyle>
          <a:p>
            <a:pPr/>
            <a:r>
              <a:t>Gestione</a:t>
            </a:r>
          </a:p>
        </p:txBody>
      </p:sp>
      <p:sp>
        <p:nvSpPr>
          <p:cNvPr id="569" name="Rettangolo arrotondato"/>
          <p:cNvSpPr/>
          <p:nvPr/>
        </p:nvSpPr>
        <p:spPr>
          <a:xfrm>
            <a:off x="6416864" y="2247227"/>
            <a:ext cx="1667550" cy="738393"/>
          </a:xfrm>
          <a:prstGeom prst="roundRect">
            <a:avLst>
              <a:gd name="adj" fmla="val 11292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7112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70" name="Prodotto, servizi, attività"/>
          <p:cNvSpPr txBox="1"/>
          <p:nvPr/>
        </p:nvSpPr>
        <p:spPr>
          <a:xfrm>
            <a:off x="6441285" y="2404591"/>
            <a:ext cx="1618709" cy="423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" tIns="10160" rIns="10160" bIns="10160" anchor="ctr"/>
          <a:lstStyle>
            <a:lvl1pPr defTabSz="711200">
              <a:spcBef>
                <a:spcPts val="600"/>
              </a:spcBef>
              <a:defRPr spc="-14" sz="1400"/>
            </a:lvl1pPr>
          </a:lstStyle>
          <a:p>
            <a:pPr/>
            <a:r>
              <a:t>Prodotto, servizi, attività</a:t>
            </a:r>
          </a:p>
        </p:txBody>
      </p:sp>
      <p:sp>
        <p:nvSpPr>
          <p:cNvPr id="571" name="Rettangolo arrotondato"/>
          <p:cNvSpPr/>
          <p:nvPr/>
        </p:nvSpPr>
        <p:spPr>
          <a:xfrm>
            <a:off x="6416864" y="3382364"/>
            <a:ext cx="1667550" cy="584450"/>
          </a:xfrm>
          <a:prstGeom prst="roundRect">
            <a:avLst>
              <a:gd name="adj" fmla="val 14266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7112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72" name="Comunicazione e promozione"/>
          <p:cNvSpPr txBox="1"/>
          <p:nvPr/>
        </p:nvSpPr>
        <p:spPr>
          <a:xfrm>
            <a:off x="6441285" y="3444001"/>
            <a:ext cx="1618709" cy="46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" tIns="10160" rIns="10160" bIns="10160" anchor="ctr"/>
          <a:lstStyle>
            <a:lvl1pPr defTabSz="711200">
              <a:spcBef>
                <a:spcPts val="600"/>
              </a:spcBef>
              <a:defRPr spc="-14" sz="1400"/>
            </a:lvl1pPr>
          </a:lstStyle>
          <a:p>
            <a:pPr/>
            <a:r>
              <a:t>Comunicazione e promozione</a:t>
            </a:r>
          </a:p>
        </p:txBody>
      </p:sp>
      <p:grpSp>
        <p:nvGrpSpPr>
          <p:cNvPr id="576" name="Gruppo"/>
          <p:cNvGrpSpPr/>
          <p:nvPr/>
        </p:nvGrpSpPr>
        <p:grpSpPr>
          <a:xfrm>
            <a:off x="2449352" y="1644327"/>
            <a:ext cx="1466299" cy="1947524"/>
            <a:chOff x="0" y="0"/>
            <a:chExt cx="1466298" cy="1947522"/>
          </a:xfrm>
        </p:grpSpPr>
        <p:sp>
          <p:nvSpPr>
            <p:cNvPr id="573" name="Linea"/>
            <p:cNvSpPr/>
            <p:nvPr/>
          </p:nvSpPr>
          <p:spPr>
            <a:xfrm flipV="1">
              <a:off x="8980" y="-1"/>
              <a:ext cx="1364704" cy="97361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574" name="Linea"/>
            <p:cNvSpPr/>
            <p:nvPr/>
          </p:nvSpPr>
          <p:spPr>
            <a:xfrm>
              <a:off x="0" y="972095"/>
              <a:ext cx="1466299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  <p:sp>
          <p:nvSpPr>
            <p:cNvPr id="575" name="Linea"/>
            <p:cNvSpPr/>
            <p:nvPr/>
          </p:nvSpPr>
          <p:spPr>
            <a:xfrm>
              <a:off x="7770" y="973658"/>
              <a:ext cx="1367123" cy="97386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685800">
                <a:lnSpc>
                  <a:spcPct val="100000"/>
                </a:lnSpc>
                <a:spcBef>
                  <a:spcPts val="0"/>
                </a:spcBef>
                <a:defRPr b="0" cap="none" spc="0" sz="1300">
                  <a:solidFill>
                    <a:srgbClr val="000000"/>
                  </a:solidFill>
                  <a:latin typeface="The Hand Bold"/>
                  <a:ea typeface="The Hand Bold"/>
                  <a:cs typeface="The Hand Bold"/>
                  <a:sym typeface="The Hand Bold"/>
                </a:defRPr>
              </a:pPr>
            </a:p>
          </p:txBody>
        </p:sp>
      </p:grpSp>
      <p:sp>
        <p:nvSpPr>
          <p:cNvPr id="577" name="Rettangolo arrotondato"/>
          <p:cNvSpPr/>
          <p:nvPr/>
        </p:nvSpPr>
        <p:spPr>
          <a:xfrm>
            <a:off x="3702062" y="3420042"/>
            <a:ext cx="1667550" cy="681314"/>
          </a:xfrm>
          <a:prstGeom prst="roundRect">
            <a:avLst>
              <a:gd name="adj" fmla="val 12238"/>
            </a:avLst>
          </a:prstGeom>
          <a:solidFill>
            <a:srgbClr val="77D72E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622300">
              <a:spcBef>
                <a:spcPts val="500"/>
              </a:spcBef>
              <a:defRPr b="0" cap="none" spc="0" sz="1400"/>
            </a:pPr>
          </a:p>
        </p:txBody>
      </p:sp>
      <p:sp>
        <p:nvSpPr>
          <p:cNvPr id="578" name="Connettore diritto 7"/>
          <p:cNvSpPr/>
          <p:nvPr/>
        </p:nvSpPr>
        <p:spPr>
          <a:xfrm>
            <a:off x="1492005" y="3072608"/>
            <a:ext cx="1" cy="34437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 algn="l" defTabSz="685800">
              <a:lnSpc>
                <a:spcPct val="100000"/>
              </a:lnSpc>
              <a:spcBef>
                <a:spcPts val="0"/>
              </a:spcBef>
              <a:defRPr b="0" cap="none" spc="0" sz="1300">
                <a:solidFill>
                  <a:srgbClr val="000000"/>
                </a:solidFill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79" name="Rettangolo arrotondato"/>
          <p:cNvSpPr/>
          <p:nvPr/>
        </p:nvSpPr>
        <p:spPr>
          <a:xfrm>
            <a:off x="730326" y="3229265"/>
            <a:ext cx="1523360" cy="470907"/>
          </a:xfrm>
          <a:prstGeom prst="roundRect">
            <a:avLst>
              <a:gd name="adj" fmla="val 20686"/>
            </a:avLst>
          </a:prstGeom>
          <a:solidFill>
            <a:schemeClr val="accent2"/>
          </a:solidFill>
          <a:ln w="12700">
            <a:solidFill>
              <a:srgbClr val="1C6090"/>
            </a:solidFill>
            <a:miter/>
          </a:ln>
        </p:spPr>
        <p:txBody>
          <a:bodyPr lIns="45719" rIns="45719" anchor="ctr"/>
          <a:lstStyle/>
          <a:p>
            <a:pPr defTabSz="685800">
              <a:lnSpc>
                <a:spcPct val="100000"/>
              </a:lnSpc>
              <a:spcBef>
                <a:spcPts val="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80" name="Tavolo di coordinamento turistico"/>
          <p:cNvSpPr txBox="1"/>
          <p:nvPr/>
        </p:nvSpPr>
        <p:spPr>
          <a:xfrm>
            <a:off x="758856" y="3202001"/>
            <a:ext cx="1466299" cy="509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Tavolo di coordinamento turistico</a:t>
            </a:r>
          </a:p>
        </p:txBody>
      </p:sp>
      <p:pic>
        <p:nvPicPr>
          <p:cNvPr id="581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4980" y="2408232"/>
            <a:ext cx="621497" cy="416404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Il meccanismo:"/>
          <p:cNvSpPr txBox="1"/>
          <p:nvPr/>
        </p:nvSpPr>
        <p:spPr>
          <a:xfrm>
            <a:off x="657794" y="1192266"/>
            <a:ext cx="2126895" cy="38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685800">
              <a:lnSpc>
                <a:spcPct val="99000"/>
              </a:lnSpc>
              <a:spcBef>
                <a:spcPts val="0"/>
              </a:spcBef>
              <a:buFont typeface="Arial"/>
              <a:defRPr b="0" cap="none" spc="0" sz="1700">
                <a:solidFill>
                  <a:srgbClr val="F9FCFF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/>
            <a:r>
              <a:t>Il meccanismo:</a:t>
            </a:r>
          </a:p>
        </p:txBody>
      </p:sp>
      <p:sp>
        <p:nvSpPr>
          <p:cNvPr id="583" name="Amministrazioni Livorno, Collesalvetti e Capraia"/>
          <p:cNvSpPr txBox="1"/>
          <p:nvPr/>
        </p:nvSpPr>
        <p:spPr>
          <a:xfrm>
            <a:off x="657794" y="1562429"/>
            <a:ext cx="2233351" cy="597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685800">
              <a:lnSpc>
                <a:spcPct val="99000"/>
              </a:lnSpc>
              <a:spcBef>
                <a:spcPts val="0"/>
              </a:spcBef>
              <a:defRPr b="0" cap="none" spc="0" sz="1700">
                <a:solidFill>
                  <a:srgbClr val="FEFFFE"/>
                </a:solidFill>
                <a:latin typeface="DIN Pro Black"/>
                <a:ea typeface="DIN Pro Black"/>
                <a:cs typeface="DIN Pro Black"/>
                <a:sym typeface="DIN Pro Black"/>
              </a:defRPr>
            </a:lvl1pPr>
          </a:lstStyle>
          <a:p>
            <a:pPr/>
            <a:r>
              <a:t>Amministrazioni Livorno, Collesalvetti e Capraia</a:t>
            </a:r>
          </a:p>
        </p:txBody>
      </p:sp>
      <p:sp>
        <p:nvSpPr>
          <p:cNvPr id="584" name="Rettangolo arrotondato"/>
          <p:cNvSpPr/>
          <p:nvPr/>
        </p:nvSpPr>
        <p:spPr>
          <a:xfrm>
            <a:off x="3702062" y="1474641"/>
            <a:ext cx="1667550" cy="335123"/>
          </a:xfrm>
          <a:prstGeom prst="roundRect">
            <a:avLst>
              <a:gd name="adj" fmla="val 24880"/>
            </a:avLst>
          </a:prstGeom>
          <a:solidFill>
            <a:srgbClr val="6EDA1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711200">
              <a:spcBef>
                <a:spcPts val="500"/>
              </a:spcBef>
              <a:defRPr b="0" cap="none" spc="0" sz="1300">
                <a:latin typeface="The Hand Bold"/>
                <a:ea typeface="The Hand Bold"/>
                <a:cs typeface="The Hand Bold"/>
                <a:sym typeface="The Hand Bold"/>
              </a:defRPr>
            </a:pPr>
          </a:p>
        </p:txBody>
      </p:sp>
      <p:sp>
        <p:nvSpPr>
          <p:cNvPr id="585" name="uffici iat"/>
          <p:cNvSpPr txBox="1"/>
          <p:nvPr/>
        </p:nvSpPr>
        <p:spPr>
          <a:xfrm>
            <a:off x="3726483" y="1527886"/>
            <a:ext cx="1618709" cy="2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" tIns="10160" rIns="10160" bIns="10160" anchor="ctr"/>
          <a:lstStyle>
            <a:lvl1pPr defTabSz="711200">
              <a:spcBef>
                <a:spcPts val="600"/>
              </a:spcBef>
              <a:defRPr spc="-14" sz="1400"/>
            </a:lvl1pPr>
          </a:lstStyle>
          <a:p>
            <a:pPr/>
            <a:r>
              <a:t>uffici iat</a:t>
            </a:r>
          </a:p>
        </p:txBody>
      </p:sp>
      <p:sp>
        <p:nvSpPr>
          <p:cNvPr id="586" name="Freccia bidirezionale verticale 13"/>
          <p:cNvSpPr/>
          <p:nvPr/>
        </p:nvSpPr>
        <p:spPr>
          <a:xfrm>
            <a:off x="4428744" y="1864216"/>
            <a:ext cx="214187" cy="382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085"/>
                </a:moveTo>
                <a:lnTo>
                  <a:pt x="10800" y="0"/>
                </a:lnTo>
                <a:lnTo>
                  <a:pt x="21600" y="8085"/>
                </a:lnTo>
                <a:lnTo>
                  <a:pt x="16200" y="8085"/>
                </a:lnTo>
                <a:lnTo>
                  <a:pt x="16200" y="13515"/>
                </a:lnTo>
                <a:lnTo>
                  <a:pt x="21600" y="13515"/>
                </a:lnTo>
                <a:lnTo>
                  <a:pt x="10800" y="21600"/>
                </a:lnTo>
                <a:lnTo>
                  <a:pt x="0" y="13515"/>
                </a:lnTo>
                <a:lnTo>
                  <a:pt x="5400" y="13515"/>
                </a:lnTo>
                <a:lnTo>
                  <a:pt x="5400" y="80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685800">
              <a:lnSpc>
                <a:spcPct val="100000"/>
              </a:lnSpc>
              <a:spcBef>
                <a:spcPts val="0"/>
              </a:spcBef>
              <a:defRPr b="0" cap="none" spc="0" sz="1300"/>
            </a:pPr>
          </a:p>
        </p:txBody>
      </p:sp>
      <p:sp>
        <p:nvSpPr>
          <p:cNvPr id="587" name="RETE DI DESTINAZIONE…"/>
          <p:cNvSpPr txBox="1"/>
          <p:nvPr/>
        </p:nvSpPr>
        <p:spPr>
          <a:xfrm>
            <a:off x="3726483" y="3442110"/>
            <a:ext cx="1618709" cy="637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" tIns="10160" rIns="10160" bIns="10160" anchor="ctr"/>
          <a:lstStyle/>
          <a:p>
            <a:pPr defTabSz="622300">
              <a:spcBef>
                <a:spcPts val="0"/>
              </a:spcBef>
              <a:defRPr spc="-14" sz="1400"/>
            </a:pPr>
            <a:r>
              <a:t>RETE DI DESTINAZIONE</a:t>
            </a:r>
          </a:p>
          <a:p>
            <a:pPr defTabSz="622300">
              <a:spcBef>
                <a:spcPts val="0"/>
              </a:spcBef>
              <a:defRPr spc="-14" sz="1400"/>
            </a:pPr>
            <a:r>
              <a:rPr spc="-11" sz="1100"/>
              <a:t>RETI DI PRODOTTO</a:t>
            </a:r>
          </a:p>
        </p:txBody>
      </p:sp>
      <p:sp>
        <p:nvSpPr>
          <p:cNvPr id="588" name="Freccia bidirezionale verticale 13"/>
          <p:cNvSpPr/>
          <p:nvPr/>
        </p:nvSpPr>
        <p:spPr>
          <a:xfrm>
            <a:off x="4428744" y="3007345"/>
            <a:ext cx="214187" cy="382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085"/>
                </a:moveTo>
                <a:lnTo>
                  <a:pt x="10800" y="0"/>
                </a:lnTo>
                <a:lnTo>
                  <a:pt x="21600" y="8085"/>
                </a:lnTo>
                <a:lnTo>
                  <a:pt x="16200" y="8085"/>
                </a:lnTo>
                <a:lnTo>
                  <a:pt x="16200" y="13515"/>
                </a:lnTo>
                <a:lnTo>
                  <a:pt x="21600" y="13515"/>
                </a:lnTo>
                <a:lnTo>
                  <a:pt x="10800" y="21600"/>
                </a:lnTo>
                <a:lnTo>
                  <a:pt x="0" y="13515"/>
                </a:lnTo>
                <a:lnTo>
                  <a:pt x="5400" y="13515"/>
                </a:lnTo>
                <a:lnTo>
                  <a:pt x="5400" y="80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685800">
              <a:lnSpc>
                <a:spcPct val="100000"/>
              </a:lnSpc>
              <a:spcBef>
                <a:spcPts val="0"/>
              </a:spcBef>
              <a:defRPr b="0" cap="none" spc="0" sz="1300"/>
            </a:pPr>
          </a:p>
        </p:txBody>
      </p:sp>
      <p:sp>
        <p:nvSpPr>
          <p:cNvPr id="589" name="Parentesi graffa aperta 11"/>
          <p:cNvSpPr/>
          <p:nvPr/>
        </p:nvSpPr>
        <p:spPr>
          <a:xfrm rot="16200000">
            <a:off x="5898875" y="2892883"/>
            <a:ext cx="104031" cy="274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60"/>
                  <a:pt x="10800" y="21510"/>
                </a:cubicBezTo>
                <a:lnTo>
                  <a:pt x="10800" y="10890"/>
                </a:lnTo>
                <a:cubicBezTo>
                  <a:pt x="10800" y="10840"/>
                  <a:pt x="5965" y="10800"/>
                  <a:pt x="0" y="10800"/>
                </a:cubicBezTo>
                <a:cubicBezTo>
                  <a:pt x="5965" y="10800"/>
                  <a:pt x="10800" y="10760"/>
                  <a:pt x="10800" y="10710"/>
                </a:cubicBezTo>
                <a:lnTo>
                  <a:pt x="10800" y="90"/>
                </a:lnTo>
                <a:cubicBezTo>
                  <a:pt x="10800" y="40"/>
                  <a:pt x="15635" y="0"/>
                  <a:pt x="21600" y="0"/>
                </a:cubicBezTo>
              </a:path>
            </a:pathLst>
          </a:custGeom>
          <a:ln w="254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685800">
              <a:lnSpc>
                <a:spcPct val="100000"/>
              </a:lnSpc>
              <a:spcBef>
                <a:spcPts val="0"/>
              </a:spcBef>
              <a:defRPr b="0" cap="none" spc="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LA VISIONE STRATEGICA PER LIVORNO</a:t>
            </a:r>
            <a:br/>
            <a:r>
              <a:t>LA MISSION DEL SISTEMA-DESTINAZIONE</a:t>
            </a:r>
          </a:p>
        </p:txBody>
      </p:sp>
      <p:sp>
        <p:nvSpPr>
          <p:cNvPr id="257" name="Segnaposto testo 5"/>
          <p:cNvSpPr txBox="1"/>
          <p:nvPr>
            <p:ph type="body" sz="half" idx="1"/>
          </p:nvPr>
        </p:nvSpPr>
        <p:spPr>
          <a:xfrm>
            <a:off x="628650" y="1513987"/>
            <a:ext cx="4472534" cy="2545351"/>
          </a:xfrm>
          <a:prstGeom prst="rect">
            <a:avLst/>
          </a:prstGeom>
        </p:spPr>
        <p:txBody>
          <a:bodyPr/>
          <a:lstStyle/>
          <a:p>
            <a:pPr marL="0" indent="0" defTabSz="630936">
              <a:buSzTx/>
              <a:buNone/>
              <a:defRPr sz="1564"/>
            </a:pPr>
            <a:r>
              <a:t>Un compito di tutti:</a:t>
            </a:r>
          </a:p>
          <a:p>
            <a:pPr marL="188541" indent="-188541" defTabSz="630936">
              <a:defRPr sz="1564"/>
            </a:pPr>
            <a:r>
              <a:t>Mettere in campo un nuovo modello di destinazione basato sulla collaborazione partecipativa, con una gestione stabile e operativa che garantisca il raggiungimento degli obiettivi. </a:t>
            </a:r>
          </a:p>
          <a:p>
            <a:pPr marL="188541" indent="-188541" defTabSz="630936">
              <a:defRPr sz="1564"/>
            </a:pPr>
            <a:r>
              <a:t>Attuare un marketing segmentato e focalizzato sulle motivazioni della domanda turistica e customer-oriented, posizionando i diversi prodotti tematici nel mercato</a:t>
            </a:r>
          </a:p>
        </p:txBody>
      </p:sp>
      <p:pic>
        <p:nvPicPr>
          <p:cNvPr id="258" name="Segnaposto contenuto 6" descr="Segnaposto contenuto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5775" y="1513987"/>
            <a:ext cx="3179575" cy="239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IL POSIZIONAMENTO STRATEGICO DI LIVORNO</a:t>
            </a:r>
          </a:p>
        </p:txBody>
      </p:sp>
      <p:grpSp>
        <p:nvGrpSpPr>
          <p:cNvPr id="276" name="Segnaposto contenuto 2"/>
          <p:cNvGrpSpPr/>
          <p:nvPr/>
        </p:nvGrpSpPr>
        <p:grpSpPr>
          <a:xfrm>
            <a:off x="629080" y="1221926"/>
            <a:ext cx="7730427" cy="2699648"/>
            <a:chOff x="0" y="0"/>
            <a:chExt cx="7730425" cy="2699646"/>
          </a:xfrm>
        </p:grpSpPr>
        <p:grpSp>
          <p:nvGrpSpPr>
            <p:cNvPr id="263" name="Gruppo"/>
            <p:cNvGrpSpPr/>
            <p:nvPr/>
          </p:nvGrpSpPr>
          <p:grpSpPr>
            <a:xfrm>
              <a:off x="0" y="0"/>
              <a:ext cx="7729309" cy="836326"/>
              <a:chOff x="0" y="0"/>
              <a:chExt cx="7729308" cy="836325"/>
            </a:xfrm>
          </p:grpSpPr>
          <p:sp>
            <p:nvSpPr>
              <p:cNvPr id="261" name="Rettangolo arrotondato"/>
              <p:cNvSpPr/>
              <p:nvPr/>
            </p:nvSpPr>
            <p:spPr>
              <a:xfrm>
                <a:off x="0" y="7737"/>
                <a:ext cx="7729309" cy="820852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22350">
                  <a:spcBef>
                    <a:spcPts val="800"/>
                  </a:spcBef>
                  <a:defRPr b="0" cap="none" spc="0" sz="2300"/>
                </a:pPr>
              </a:p>
            </p:txBody>
          </p:sp>
          <p:sp>
            <p:nvSpPr>
              <p:cNvPr id="262" name="Ambito Livorno…"/>
              <p:cNvSpPr txBox="1"/>
              <p:nvPr/>
            </p:nvSpPr>
            <p:spPr>
              <a:xfrm>
                <a:off x="556350" y="0"/>
                <a:ext cx="6616608" cy="836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noAutofit/>
              </a:bodyPr>
              <a:lstStyle/>
              <a:p>
                <a:pPr defTabSz="1022350">
                  <a:spcBef>
                    <a:spcPts val="900"/>
                  </a:spcBef>
                  <a:defRPr spc="-22" sz="2300"/>
                </a:pPr>
                <a:r>
                  <a:t>Ambito Livorno</a:t>
                </a:r>
                <a:endParaRPr spc="-21" sz="2100"/>
              </a:p>
              <a:p>
                <a:pPr defTabSz="1022350">
                  <a:spcBef>
                    <a:spcPts val="900"/>
                  </a:spcBef>
                  <a:defRPr spc="-22" sz="2300"/>
                </a:pPr>
                <a:r>
                  <a:t>Blue &amp; Green destination</a:t>
                </a:r>
              </a:p>
            </p:txBody>
          </p:sp>
        </p:grpSp>
        <p:grpSp>
          <p:nvGrpSpPr>
            <p:cNvPr id="266" name="Gruppo"/>
            <p:cNvGrpSpPr/>
            <p:nvPr/>
          </p:nvGrpSpPr>
          <p:grpSpPr>
            <a:xfrm>
              <a:off x="0" y="942317"/>
              <a:ext cx="7730426" cy="820851"/>
              <a:chOff x="0" y="0"/>
              <a:chExt cx="7730425" cy="820850"/>
            </a:xfrm>
          </p:grpSpPr>
          <p:sp>
            <p:nvSpPr>
              <p:cNvPr id="264" name="Rettangolo arrotondato"/>
              <p:cNvSpPr/>
              <p:nvPr/>
            </p:nvSpPr>
            <p:spPr>
              <a:xfrm>
                <a:off x="0" y="0"/>
                <a:ext cx="7730426" cy="820851"/>
              </a:xfrm>
              <a:prstGeom prst="roundRect">
                <a:avLst>
                  <a:gd name="adj" fmla="val 10000"/>
                </a:avLst>
              </a:prstGeom>
              <a:solidFill>
                <a:srgbClr val="353D7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22350">
                  <a:spcBef>
                    <a:spcPts val="800"/>
                  </a:spcBef>
                  <a:defRPr b="0" cap="none" spc="0" sz="21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65" name="Livorno"/>
              <p:cNvSpPr txBox="1"/>
              <p:nvPr/>
            </p:nvSpPr>
            <p:spPr>
              <a:xfrm>
                <a:off x="556908" y="126613"/>
                <a:ext cx="6616608" cy="5676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noAutofit/>
              </a:bodyPr>
              <a:lstStyle>
                <a:lvl1pPr defTabSz="1022350">
                  <a:spcBef>
                    <a:spcPts val="900"/>
                  </a:spcBef>
                  <a:defRPr spc="-22" sz="2300"/>
                </a:lvl1pPr>
              </a:lstStyle>
              <a:p>
                <a:pPr/>
                <a:r>
                  <a:t>Livorno </a:t>
                </a:r>
              </a:p>
            </p:txBody>
          </p:sp>
        </p:grpSp>
        <p:grpSp>
          <p:nvGrpSpPr>
            <p:cNvPr id="269" name="Gruppo"/>
            <p:cNvGrpSpPr/>
            <p:nvPr/>
          </p:nvGrpSpPr>
          <p:grpSpPr>
            <a:xfrm>
              <a:off x="0" y="1876896"/>
              <a:ext cx="2161055" cy="822751"/>
              <a:chOff x="0" y="0"/>
              <a:chExt cx="2161054" cy="822749"/>
            </a:xfrm>
          </p:grpSpPr>
          <p:sp>
            <p:nvSpPr>
              <p:cNvPr id="267" name="Rettangolo arrotondato"/>
              <p:cNvSpPr/>
              <p:nvPr/>
            </p:nvSpPr>
            <p:spPr>
              <a:xfrm>
                <a:off x="0" y="0"/>
                <a:ext cx="2161055" cy="820851"/>
              </a:xfrm>
              <a:prstGeom prst="roundRect">
                <a:avLst>
                  <a:gd name="adj" fmla="val 10000"/>
                </a:avLst>
              </a:prstGeom>
              <a:solidFill>
                <a:srgbClr val="353D7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22350">
                  <a:spcBef>
                    <a:spcPts val="800"/>
                  </a:spcBef>
                  <a:defRPr b="0" cap="none" spc="0" sz="21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68" name="City break"/>
              <p:cNvSpPr txBox="1"/>
              <p:nvPr/>
            </p:nvSpPr>
            <p:spPr>
              <a:xfrm>
                <a:off x="24041" y="1400"/>
                <a:ext cx="2112972" cy="821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noAutofit/>
              </a:bodyPr>
              <a:lstStyle>
                <a:lvl1pPr defTabSz="1022350">
                  <a:spcBef>
                    <a:spcPts val="900"/>
                  </a:spcBef>
                  <a:defRPr spc="-22" sz="2300"/>
                </a:lvl1pPr>
              </a:lstStyle>
              <a:p>
                <a:pPr/>
                <a:r>
                  <a:t>City break </a:t>
                </a:r>
              </a:p>
            </p:txBody>
          </p:sp>
        </p:grpSp>
        <p:grpSp>
          <p:nvGrpSpPr>
            <p:cNvPr id="272" name="Gruppo"/>
            <p:cNvGrpSpPr/>
            <p:nvPr/>
          </p:nvGrpSpPr>
          <p:grpSpPr>
            <a:xfrm>
              <a:off x="2302617" y="1876896"/>
              <a:ext cx="2838918" cy="820852"/>
              <a:chOff x="0" y="0"/>
              <a:chExt cx="2838916" cy="820850"/>
            </a:xfrm>
          </p:grpSpPr>
          <p:sp>
            <p:nvSpPr>
              <p:cNvPr id="270" name="Rettangolo arrotondato"/>
              <p:cNvSpPr/>
              <p:nvPr/>
            </p:nvSpPr>
            <p:spPr>
              <a:xfrm>
                <a:off x="0" y="0"/>
                <a:ext cx="2838917" cy="820851"/>
              </a:xfrm>
              <a:prstGeom prst="roundRect">
                <a:avLst>
                  <a:gd name="adj" fmla="val 10000"/>
                </a:avLst>
              </a:prstGeom>
              <a:solidFill>
                <a:srgbClr val="353D7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22350">
                  <a:spcBef>
                    <a:spcPts val="800"/>
                  </a:spcBef>
                  <a:defRPr b="0" cap="none" spc="0" sz="21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71" name="Enogastronomia"/>
              <p:cNvSpPr txBox="1"/>
              <p:nvPr/>
            </p:nvSpPr>
            <p:spPr>
              <a:xfrm>
                <a:off x="24041" y="44104"/>
                <a:ext cx="2758985" cy="7326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noAutofit/>
              </a:bodyPr>
              <a:lstStyle>
                <a:lvl1pPr defTabSz="1022350">
                  <a:spcBef>
                    <a:spcPts val="900"/>
                  </a:spcBef>
                  <a:defRPr spc="-22" sz="2300"/>
                </a:lvl1pPr>
              </a:lstStyle>
              <a:p>
                <a:pPr/>
                <a:r>
                  <a:t>Enogastronomia </a:t>
                </a:r>
              </a:p>
            </p:txBody>
          </p:sp>
        </p:grpSp>
        <p:grpSp>
          <p:nvGrpSpPr>
            <p:cNvPr id="275" name="Gruppo"/>
            <p:cNvGrpSpPr/>
            <p:nvPr/>
          </p:nvGrpSpPr>
          <p:grpSpPr>
            <a:xfrm>
              <a:off x="5251837" y="1876896"/>
              <a:ext cx="2467319" cy="820852"/>
              <a:chOff x="0" y="0"/>
              <a:chExt cx="2467317" cy="820850"/>
            </a:xfrm>
          </p:grpSpPr>
          <p:sp>
            <p:nvSpPr>
              <p:cNvPr id="273" name="Rettangolo arrotondato"/>
              <p:cNvSpPr/>
              <p:nvPr/>
            </p:nvSpPr>
            <p:spPr>
              <a:xfrm>
                <a:off x="0" y="0"/>
                <a:ext cx="2467318" cy="820851"/>
              </a:xfrm>
              <a:prstGeom prst="roundRect">
                <a:avLst>
                  <a:gd name="adj" fmla="val 10000"/>
                </a:avLst>
              </a:prstGeom>
              <a:solidFill>
                <a:srgbClr val="353D7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22350">
                  <a:spcBef>
                    <a:spcPts val="800"/>
                  </a:spcBef>
                  <a:defRPr b="0" cap="none" spc="0" sz="2100">
                    <a:latin typeface="The Hand Bold"/>
                    <a:ea typeface="The Hand Bold"/>
                    <a:cs typeface="The Hand Bold"/>
                    <a:sym typeface="The Hand Bold"/>
                  </a:defRPr>
                </a:pPr>
              </a:p>
            </p:txBody>
          </p:sp>
          <p:sp>
            <p:nvSpPr>
              <p:cNvPr id="274" name="Wellbeing"/>
              <p:cNvSpPr txBox="1"/>
              <p:nvPr/>
            </p:nvSpPr>
            <p:spPr>
              <a:xfrm>
                <a:off x="25827" y="94615"/>
                <a:ext cx="2415663" cy="631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noAutofit/>
              </a:bodyPr>
              <a:lstStyle>
                <a:lvl1pPr defTabSz="1022350">
                  <a:spcBef>
                    <a:spcPts val="900"/>
                  </a:spcBef>
                  <a:defRPr spc="-22" sz="2300"/>
                </a:lvl1pPr>
              </a:lstStyle>
              <a:p>
                <a:pPr/>
                <a:r>
                  <a:t>Wellbeing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</a:p>
        </p:txBody>
      </p:sp>
      <p:sp>
        <p:nvSpPr>
          <p:cNvPr id="279" name="Segnaposto contenuto 5"/>
          <p:cNvSpPr txBox="1"/>
          <p:nvPr>
            <p:ph type="body" sz="quarter" idx="1"/>
          </p:nvPr>
        </p:nvSpPr>
        <p:spPr>
          <a:xfrm>
            <a:off x="595390" y="1199388"/>
            <a:ext cx="7953220" cy="66119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Il Piano strategico di sviluppo e marketing turistico per fare di Livorno la nuova destinazione turistica ella Toscana, si sviluppa su 5 strategie</a:t>
            </a:r>
          </a:p>
        </p:txBody>
      </p:sp>
      <p:grpSp>
        <p:nvGrpSpPr>
          <p:cNvPr id="290" name="Gruppo"/>
          <p:cNvGrpSpPr/>
          <p:nvPr/>
        </p:nvGrpSpPr>
        <p:grpSpPr>
          <a:xfrm>
            <a:off x="432761" y="2096315"/>
            <a:ext cx="8253077" cy="1740227"/>
            <a:chOff x="0" y="0"/>
            <a:chExt cx="8253076" cy="1740225"/>
          </a:xfrm>
        </p:grpSpPr>
        <p:sp>
          <p:nvSpPr>
            <p:cNvPr id="280" name="Cerchio"/>
            <p:cNvSpPr/>
            <p:nvPr/>
          </p:nvSpPr>
          <p:spPr>
            <a:xfrm>
              <a:off x="0" y="0"/>
              <a:ext cx="1743804" cy="1740226"/>
            </a:xfrm>
            <a:prstGeom prst="ellipse">
              <a:avLst/>
            </a:prstGeom>
            <a:solidFill>
              <a:srgbClr val="86FF00">
                <a:alpha val="50000"/>
              </a:srgbClr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22300">
                <a:spcBef>
                  <a:spcPts val="300"/>
                </a:spcBef>
                <a:defRPr b="0" cap="none" spc="0"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1.…"/>
            <p:cNvSpPr txBox="1"/>
            <p:nvPr/>
          </p:nvSpPr>
          <p:spPr>
            <a:xfrm>
              <a:off x="273910" y="517796"/>
              <a:ext cx="1233056" cy="704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7779" tIns="17779" rIns="17779" bIns="17779" numCol="1" anchor="ctr">
              <a:noAutofit/>
            </a:bodyPr>
            <a:lstStyle/>
            <a:p>
              <a:pPr defTabSz="622300">
                <a:spcBef>
                  <a:spcPts val="0"/>
                </a:spcBef>
                <a:defRPr b="0" spc="-154" sz="2200">
                  <a:latin typeface="DIN Pro Black"/>
                  <a:ea typeface="DIN Pro Black"/>
                  <a:cs typeface="DIN Pro Black"/>
                  <a:sym typeface="DIN Pro Black"/>
                </a:defRPr>
              </a:pPr>
              <a:r>
                <a:t>1.</a:t>
              </a:r>
            </a:p>
            <a:p>
              <a:pPr defTabSz="622300">
                <a:spcBef>
                  <a:spcPts val="0"/>
                </a:spcBef>
                <a:defRPr b="0" spc="-70">
                  <a:latin typeface="DIN Pro Medium"/>
                  <a:ea typeface="DIN Pro Medium"/>
                  <a:cs typeface="DIN Pro Medium"/>
                  <a:sym typeface="DIN Pro Medium"/>
                </a:defRPr>
              </a:pPr>
              <a:r>
                <a:t>Creare valore per il turista</a:t>
              </a:r>
            </a:p>
          </p:txBody>
        </p:sp>
        <p:sp>
          <p:nvSpPr>
            <p:cNvPr id="282" name="Cerchio"/>
            <p:cNvSpPr/>
            <p:nvPr/>
          </p:nvSpPr>
          <p:spPr>
            <a:xfrm>
              <a:off x="1630976" y="0"/>
              <a:ext cx="1743804" cy="1740226"/>
            </a:xfrm>
            <a:prstGeom prst="ellipse">
              <a:avLst/>
            </a:prstGeom>
            <a:solidFill>
              <a:srgbClr val="86FF00">
                <a:alpha val="50000"/>
              </a:srgbClr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22300">
                <a:spcBef>
                  <a:spcPts val="300"/>
                </a:spcBef>
                <a:defRPr b="0" cap="none" spc="0"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2.…"/>
            <p:cNvSpPr txBox="1"/>
            <p:nvPr/>
          </p:nvSpPr>
          <p:spPr>
            <a:xfrm>
              <a:off x="1904886" y="278767"/>
              <a:ext cx="1233056" cy="1213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7779" tIns="17779" rIns="17779" bIns="17779" numCol="1" anchor="ctr">
              <a:noAutofit/>
            </a:bodyPr>
            <a:lstStyle/>
            <a:p>
              <a:pPr defTabSz="622300">
                <a:spcBef>
                  <a:spcPts val="0"/>
                </a:spcBef>
                <a:defRPr b="0" spc="-154" sz="2200">
                  <a:latin typeface="DIN Pro Black"/>
                  <a:ea typeface="DIN Pro Black"/>
                  <a:cs typeface="DIN Pro Black"/>
                  <a:sym typeface="DIN Pro Black"/>
                </a:defRPr>
              </a:pPr>
              <a:r>
                <a:t>2. </a:t>
              </a:r>
            </a:p>
            <a:p>
              <a:pPr defTabSz="622300">
                <a:spcBef>
                  <a:spcPts val="0"/>
                </a:spcBef>
                <a:defRPr b="0" spc="-70">
                  <a:latin typeface="DIN Pro Medium"/>
                  <a:ea typeface="DIN Pro Medium"/>
                  <a:cs typeface="DIN Pro Medium"/>
                  <a:sym typeface="DIN Pro Medium"/>
                </a:defRPr>
              </a:pPr>
              <a:r>
                <a:t>Posizionare</a:t>
              </a:r>
              <a:br/>
              <a:r>
                <a:t>il brand</a:t>
              </a:r>
            </a:p>
            <a:p>
              <a:pPr defTabSz="622300">
                <a:spcBef>
                  <a:spcPts val="0"/>
                </a:spcBef>
                <a:defRPr b="0" spc="-70">
                  <a:latin typeface="DIN Pro Medium"/>
                  <a:ea typeface="DIN Pro Medium"/>
                  <a:cs typeface="DIN Pro Medium"/>
                  <a:sym typeface="DIN Pro Medium"/>
                </a:defRPr>
              </a:pPr>
              <a:r>
                <a:t>Livorno come destinazione turistica</a:t>
              </a:r>
            </a:p>
          </p:txBody>
        </p:sp>
        <p:sp>
          <p:nvSpPr>
            <p:cNvPr id="284" name="Cerchio"/>
            <p:cNvSpPr/>
            <p:nvPr/>
          </p:nvSpPr>
          <p:spPr>
            <a:xfrm>
              <a:off x="3236100" y="0"/>
              <a:ext cx="1743804" cy="1740226"/>
            </a:xfrm>
            <a:prstGeom prst="ellipse">
              <a:avLst/>
            </a:prstGeom>
            <a:solidFill>
              <a:srgbClr val="86FF00">
                <a:alpha val="50000"/>
              </a:srgbClr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22300">
                <a:spcBef>
                  <a:spcPts val="300"/>
                </a:spcBef>
                <a:defRPr b="0" cap="none" spc="0"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3.…"/>
            <p:cNvSpPr txBox="1"/>
            <p:nvPr/>
          </p:nvSpPr>
          <p:spPr>
            <a:xfrm>
              <a:off x="3510010" y="517796"/>
              <a:ext cx="1233056" cy="704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7779" tIns="17779" rIns="17779" bIns="17779" numCol="1" anchor="ctr">
              <a:noAutofit/>
            </a:bodyPr>
            <a:lstStyle/>
            <a:p>
              <a:pPr defTabSz="622300">
                <a:spcBef>
                  <a:spcPts val="0"/>
                </a:spcBef>
                <a:defRPr b="0" spc="-154" sz="2200">
                  <a:latin typeface="DIN Pro Black"/>
                  <a:ea typeface="DIN Pro Black"/>
                  <a:cs typeface="DIN Pro Black"/>
                  <a:sym typeface="DIN Pro Black"/>
                </a:defRPr>
              </a:pPr>
              <a:r>
                <a:t>3.</a:t>
              </a:r>
            </a:p>
            <a:p>
              <a:pPr defTabSz="622300">
                <a:spcBef>
                  <a:spcPts val="0"/>
                </a:spcBef>
                <a:defRPr b="0" spc="-70">
                  <a:latin typeface="DIN Pro Medium"/>
                  <a:ea typeface="DIN Pro Medium"/>
                  <a:cs typeface="DIN Pro Medium"/>
                  <a:sym typeface="DIN Pro Medium"/>
                </a:defRPr>
              </a:pPr>
              <a:r>
                <a:t>Destinazione sostenibile</a:t>
              </a:r>
            </a:p>
          </p:txBody>
        </p:sp>
        <p:sp>
          <p:nvSpPr>
            <p:cNvPr id="286" name="Cerchio"/>
            <p:cNvSpPr/>
            <p:nvPr/>
          </p:nvSpPr>
          <p:spPr>
            <a:xfrm>
              <a:off x="4878296" y="0"/>
              <a:ext cx="1743805" cy="1740226"/>
            </a:xfrm>
            <a:prstGeom prst="ellipse">
              <a:avLst/>
            </a:prstGeom>
            <a:solidFill>
              <a:srgbClr val="86FF00">
                <a:alpha val="50000"/>
              </a:srgbClr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22300">
                <a:spcBef>
                  <a:spcPts val="300"/>
                </a:spcBef>
                <a:defRPr b="0" cap="none" spc="0"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4.…"/>
            <p:cNvSpPr txBox="1"/>
            <p:nvPr/>
          </p:nvSpPr>
          <p:spPr>
            <a:xfrm>
              <a:off x="5152149" y="438120"/>
              <a:ext cx="1233056" cy="863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7779" tIns="17779" rIns="17779" bIns="17779" numCol="1" anchor="ctr">
              <a:noAutofit/>
            </a:bodyPr>
            <a:lstStyle/>
            <a:p>
              <a:pPr defTabSz="622300">
                <a:spcBef>
                  <a:spcPts val="0"/>
                </a:spcBef>
                <a:defRPr b="0" spc="-154" sz="2200">
                  <a:latin typeface="DIN Pro Black"/>
                  <a:ea typeface="DIN Pro Black"/>
                  <a:cs typeface="DIN Pro Black"/>
                  <a:sym typeface="DIN Pro Black"/>
                </a:defRPr>
              </a:pPr>
              <a:r>
                <a:t>4. </a:t>
              </a:r>
            </a:p>
            <a:p>
              <a:pPr defTabSz="622300">
                <a:spcBef>
                  <a:spcPts val="0"/>
                </a:spcBef>
                <a:defRPr b="0" spc="-70">
                  <a:latin typeface="DIN Pro Medium"/>
                  <a:ea typeface="DIN Pro Medium"/>
                  <a:cs typeface="DIN Pro Medium"/>
                  <a:sym typeface="DIN Pro Medium"/>
                </a:defRPr>
              </a:pPr>
              <a:r>
                <a:t>Promozione segmentata e tecnologica</a:t>
              </a:r>
            </a:p>
          </p:txBody>
        </p:sp>
        <p:sp>
          <p:nvSpPr>
            <p:cNvPr id="288" name="Cerchio"/>
            <p:cNvSpPr/>
            <p:nvPr/>
          </p:nvSpPr>
          <p:spPr>
            <a:xfrm>
              <a:off x="6509273" y="0"/>
              <a:ext cx="1743804" cy="1740226"/>
            </a:xfrm>
            <a:prstGeom prst="ellipse">
              <a:avLst/>
            </a:prstGeom>
            <a:solidFill>
              <a:srgbClr val="86FF00">
                <a:alpha val="50000"/>
              </a:srgbClr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22300">
                <a:spcBef>
                  <a:spcPts val="300"/>
                </a:spcBef>
                <a:defRPr b="0" cap="none" spc="0"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5.…"/>
            <p:cNvSpPr txBox="1"/>
            <p:nvPr/>
          </p:nvSpPr>
          <p:spPr>
            <a:xfrm>
              <a:off x="6783184" y="358444"/>
              <a:ext cx="1233056" cy="1023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7779" tIns="17779" rIns="17779" bIns="17779" numCol="1" anchor="ctr">
              <a:noAutofit/>
            </a:bodyPr>
            <a:lstStyle/>
            <a:p>
              <a:pPr defTabSz="622300">
                <a:spcBef>
                  <a:spcPts val="0"/>
                </a:spcBef>
                <a:defRPr b="0" spc="-154" sz="2200">
                  <a:latin typeface="DIN Pro Black"/>
                  <a:ea typeface="DIN Pro Black"/>
                  <a:cs typeface="DIN Pro Black"/>
                  <a:sym typeface="DIN Pro Black"/>
                </a:defRPr>
              </a:pPr>
              <a:r>
                <a:t>5. </a:t>
              </a:r>
            </a:p>
            <a:p>
              <a:pPr defTabSz="622300">
                <a:spcBef>
                  <a:spcPts val="0"/>
                </a:spcBef>
                <a:defRPr b="0" spc="-70">
                  <a:latin typeface="DIN Pro Medium"/>
                  <a:ea typeface="DIN Pro Medium"/>
                  <a:cs typeface="DIN Pro Medium"/>
                  <a:sym typeface="DIN Pro Medium"/>
                </a:defRPr>
              </a:pPr>
              <a:r>
                <a:t>Governance operativa efficiente e collaborativa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293" name="Segnaposto contenuto 5"/>
          <p:cNvSpPr txBox="1"/>
          <p:nvPr>
            <p:ph type="body" idx="1"/>
          </p:nvPr>
        </p:nvSpPr>
        <p:spPr>
          <a:xfrm>
            <a:off x="628648" y="1643888"/>
            <a:ext cx="7953221" cy="2387008"/>
          </a:xfrm>
          <a:prstGeom prst="rect">
            <a:avLst/>
          </a:prstGeom>
        </p:spPr>
        <p:txBody>
          <a:bodyPr/>
          <a:lstStyle/>
          <a:p>
            <a:pPr marL="0" indent="0" defTabSz="672084">
              <a:buSzTx/>
              <a:buNone/>
              <a:defRPr b="1" sz="1666"/>
            </a:pPr>
            <a:r>
              <a:t>Obiettivi:</a:t>
            </a:r>
          </a:p>
          <a:p>
            <a:pPr marL="0" indent="0" defTabSz="672084">
              <a:lnSpc>
                <a:spcPct val="90000"/>
              </a:lnSpc>
              <a:buSzTx/>
              <a:buFontTx/>
              <a:buNone/>
              <a:defRPr sz="1666"/>
            </a:pPr>
            <a:r>
              <a:rPr sz="2156"/>
              <a:t>• </a:t>
            </a:r>
            <a:r>
              <a:t>Strutturare un prodotto-destinazione attrattivo</a:t>
            </a:r>
            <a:endParaRPr sz="2156"/>
          </a:p>
          <a:p>
            <a:pPr marL="0" indent="0" defTabSz="672084">
              <a:lnSpc>
                <a:spcPct val="90000"/>
              </a:lnSpc>
              <a:buSzTx/>
              <a:buFontTx/>
              <a:buNone/>
              <a:defRPr sz="1666"/>
            </a:pPr>
            <a:r>
              <a:rPr sz="2156"/>
              <a:t>• </a:t>
            </a:r>
            <a:r>
              <a:t>Incrementare l’interesse dei turisti, strutturando attività ed esperienze ad alto valore aggiunto</a:t>
            </a:r>
            <a:endParaRPr sz="2156"/>
          </a:p>
          <a:p>
            <a:pPr marL="0" indent="0" defTabSz="672084">
              <a:lnSpc>
                <a:spcPct val="90000"/>
              </a:lnSpc>
              <a:buSzTx/>
              <a:buFontTx/>
              <a:buNone/>
              <a:defRPr sz="1666"/>
            </a:pPr>
            <a:r>
              <a:rPr sz="2156"/>
              <a:t>• </a:t>
            </a:r>
            <a:r>
              <a:t>Strutturare l’insieme di offerta e servizi, intorno a prodotti turistici specifici e tematici</a:t>
            </a:r>
            <a:endParaRPr sz="2156"/>
          </a:p>
          <a:p>
            <a:pPr marL="0" indent="0" defTabSz="672084">
              <a:lnSpc>
                <a:spcPct val="90000"/>
              </a:lnSpc>
              <a:buSzTx/>
              <a:buFontTx/>
              <a:buNone/>
              <a:defRPr sz="1666"/>
            </a:pPr>
            <a:r>
              <a:rPr sz="2156"/>
              <a:t>• </a:t>
            </a:r>
            <a:r>
              <a:t>Migliorare l’attenzione al turista in loco e da remoto</a:t>
            </a:r>
            <a:endParaRPr sz="2156"/>
          </a:p>
          <a:p>
            <a:pPr marL="0" indent="0" defTabSz="672084">
              <a:lnSpc>
                <a:spcPct val="90000"/>
              </a:lnSpc>
              <a:buSzTx/>
              <a:buFontTx/>
              <a:buNone/>
              <a:defRPr sz="1666"/>
            </a:pPr>
            <a:r>
              <a:rPr sz="2156"/>
              <a:t>• </a:t>
            </a:r>
            <a:r>
              <a:t>Focalizzare gli sforzi su eventi ad alta valenza turistica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olo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/>
            <a:r>
              <a:t>LE STRATEGIE PER LIVORNO</a:t>
            </a:r>
            <a:br/>
            <a:r>
              <a:t>1. Creare valore per il turista</a:t>
            </a:r>
          </a:p>
        </p:txBody>
      </p:sp>
      <p:sp>
        <p:nvSpPr>
          <p:cNvPr id="296" name="Segnaposto contenuto 5"/>
          <p:cNvSpPr txBox="1"/>
          <p:nvPr>
            <p:ph type="body" sz="quarter" idx="1"/>
          </p:nvPr>
        </p:nvSpPr>
        <p:spPr>
          <a:xfrm>
            <a:off x="628650" y="1262888"/>
            <a:ext cx="7886700" cy="410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SzTx/>
              <a:buNone/>
              <a:defRPr sz="1800">
                <a:solidFill>
                  <a:srgbClr val="FFD300"/>
                </a:solidFill>
                <a:latin typeface="DIN Pro Light"/>
                <a:ea typeface="DIN Pro Light"/>
                <a:cs typeface="DIN Pro Light"/>
                <a:sym typeface="DIN Pro Light"/>
              </a:defRPr>
            </a:lvl1pPr>
          </a:lstStyle>
          <a:p>
            <a:pPr/>
            <a:r>
              <a:t>Programma prodotto-destinazione Livorno </a:t>
            </a:r>
          </a:p>
        </p:txBody>
      </p:sp>
      <p:sp>
        <p:nvSpPr>
          <p:cNvPr id="297" name="Segnaposto contenuto 4"/>
          <p:cNvSpPr txBox="1"/>
          <p:nvPr/>
        </p:nvSpPr>
        <p:spPr>
          <a:xfrm>
            <a:off x="4629150" y="1817962"/>
            <a:ext cx="3886200" cy="2646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111442" indent="-111442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/>
            <a:r>
              <a:t>Implementazione di nuove tipologie di proposte, con l’obiettivo di ampliare le quote di mercato e l’attività turistica degli operatori, puntando su prodotti tematici capaci di valorizzare l’autenticità e le tradizioni locali.</a:t>
            </a:r>
          </a:p>
        </p:txBody>
      </p:sp>
      <p:sp>
        <p:nvSpPr>
          <p:cNvPr id="298" name="Obiettivo:…"/>
          <p:cNvSpPr txBox="1"/>
          <p:nvPr/>
        </p:nvSpPr>
        <p:spPr>
          <a:xfrm>
            <a:off x="683752" y="1817962"/>
            <a:ext cx="3819206" cy="221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685800">
              <a:lnSpc>
                <a:spcPct val="99000"/>
              </a:lnSpc>
              <a:spcBef>
                <a:spcPts val="0"/>
              </a:spcBef>
              <a:defRPr b="0" cap="none" spc="0" sz="1700">
                <a:solidFill>
                  <a:srgbClr val="FEFFFE"/>
                </a:solidFill>
                <a:latin typeface="DIN Pro Black"/>
                <a:ea typeface="DIN Pro Black"/>
                <a:cs typeface="DIN Pro Black"/>
                <a:sym typeface="DIN Pro Black"/>
              </a:defRPr>
            </a:pPr>
            <a:r>
              <a:t>Obiettivo: </a:t>
            </a:r>
          </a:p>
          <a:p>
            <a:pPr marL="191541" indent="-19154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Diventare una destinazione turistica poli-prodotto</a:t>
            </a:r>
          </a:p>
          <a:p>
            <a:pPr marL="191541" indent="-191541" algn="l" defTabSz="685800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b="0" cap="none" spc="0" sz="1700">
                <a:solidFill>
                  <a:srgbClr val="FEFFFE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t>Costruire una nuova offerta di prodotti che costituisca un portafoglio di prodotti turistici stabile, attrattivo e caratterizzante di Livorno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ketchyVTI">
  <a:themeElements>
    <a:clrScheme name="SketchyVTI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Sketchy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ketch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he Hand Bold"/>
            <a:ea typeface="The Hand Bold"/>
            <a:cs typeface="The Hand Bold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444500" rtl="0" fontAlgn="auto" latinLnBrk="0" hangingPunct="0">
          <a:lnSpc>
            <a:spcPct val="9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/>
          <a:defRPr b="1" baseline="0" cap="all" i="0" spc="-9" strike="noStrike" sz="1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badi"/>
            <a:ea typeface="Abadi"/>
            <a:cs typeface="Abadi"/>
            <a:sym typeface="Abad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yVTI">
  <a:themeElements>
    <a:clrScheme name="Sketchy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Sketchy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ketch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he Hand Bold"/>
            <a:ea typeface="The Hand Bold"/>
            <a:cs typeface="The Hand Bold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444500" rtl="0" fontAlgn="auto" latinLnBrk="0" hangingPunct="0">
          <a:lnSpc>
            <a:spcPct val="9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/>
          <a:defRPr b="1" baseline="0" cap="all" i="0" spc="-9" strike="noStrike" sz="1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badi"/>
            <a:ea typeface="Abadi"/>
            <a:cs typeface="Abadi"/>
            <a:sym typeface="Abad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